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22" r:id="rId2"/>
    <p:sldId id="321" r:id="rId3"/>
    <p:sldId id="335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4" r:id="rId12"/>
    <p:sldId id="330" r:id="rId13"/>
    <p:sldId id="331" r:id="rId14"/>
    <p:sldId id="336" r:id="rId15"/>
    <p:sldId id="332" r:id="rId16"/>
    <p:sldId id="333" r:id="rId17"/>
    <p:sldId id="297" r:id="rId18"/>
  </p:sldIdLst>
  <p:sldSz cx="9144000" cy="6858000" type="screen4x3"/>
  <p:notesSz cx="6735763" cy="9866313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굴림체" panose="020B0604020202020204" charset="-127"/>
      <p:regular r:id="rId27"/>
    </p:embeddedFont>
    <p:embeddedFont>
      <p:font typeface="Malgun Gothic" panose="020B0503020000020004" pitchFamily="34" charset="-127"/>
      <p:regular r:id="rId28"/>
      <p:bold r:id="rId2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355"/>
    <a:srgbClr val="00EFFF"/>
    <a:srgbClr val="FD20A5"/>
    <a:srgbClr val="8EABB1"/>
    <a:srgbClr val="DD4904"/>
    <a:srgbClr val="A7B9CC"/>
    <a:srgbClr val="091732"/>
    <a:srgbClr val="B81883"/>
    <a:srgbClr val="727866"/>
    <a:srgbClr val="595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3979" autoAdjust="0"/>
  </p:normalViewPr>
  <p:slideViewPr>
    <p:cSldViewPr>
      <p:cViewPr varScale="1">
        <p:scale>
          <a:sx n="61" d="100"/>
          <a:sy n="61" d="100"/>
        </p:scale>
        <p:origin x="5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70" y="-8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CFBE2-2B8D-499C-81C9-2CD5B3EB8E93}" type="datetimeFigureOut">
              <a:rPr lang="ko-KR" altLang="en-US" smtClean="0"/>
              <a:pPr/>
              <a:t>2025-03-07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4DD7E-3179-445A-81DB-781C4554AF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536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5AC5-813F-4ED1-B011-8EA17CB93331}" type="datetimeFigureOut">
              <a:rPr lang="ko-KR" altLang="en-US" smtClean="0"/>
              <a:pPr/>
              <a:t>2025-03-07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04B90-27FD-422C-8CC6-2AADAD122D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0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6262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626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5084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0499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2025-03-07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제목 1"/>
          <p:cNvSpPr>
            <a:spLocks noGrp="1"/>
          </p:cNvSpPr>
          <p:nvPr>
            <p:ph type="ctrTitle" hasCustomPrompt="1"/>
          </p:nvPr>
        </p:nvSpPr>
        <p:spPr>
          <a:xfrm>
            <a:off x="539552" y="4365104"/>
            <a:ext cx="8136904" cy="122413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5400" kern="1200" baseline="0" dirty="0">
                <a:solidFill>
                  <a:schemeClr val="bg1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제목을</a:t>
            </a:r>
            <a:r>
              <a:rPr lang="en-US" altLang="ko-KR" dirty="0"/>
              <a:t> </a:t>
            </a:r>
            <a:br>
              <a:rPr lang="en-US" altLang="ko-KR" dirty="0"/>
            </a:br>
            <a:r>
              <a:rPr lang="ko-KR" altLang="en-US" dirty="0"/>
              <a:t>입력하시오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2025-03-07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2025-03-07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721818" y="116632"/>
            <a:ext cx="7234558" cy="79690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rgbClr val="00EFFF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제목 스타일 편집마스터 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2025-03-07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323528" y="1176867"/>
            <a:ext cx="8509606" cy="4861277"/>
          </a:xfrm>
        </p:spPr>
        <p:txBody>
          <a:bodyPr>
            <a:normAutofit/>
          </a:bodyPr>
          <a:lstStyle>
            <a:lvl1pPr algn="l">
              <a:buNone/>
              <a:defRPr sz="1600" i="1" baseline="0">
                <a:solidFill>
                  <a:schemeClr val="bg1"/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1600" i="1" baseline="0">
                <a:solidFill>
                  <a:schemeClr val="bg1"/>
                </a:solidFill>
                <a:latin typeface="+mj-lt"/>
                <a:ea typeface="맑은 고딕" pitchFamily="50" charset="-127"/>
              </a:defRPr>
            </a:lvl2pPr>
            <a:lvl3pPr algn="l">
              <a:buNone/>
              <a:defRPr sz="1600" i="1" baseline="0">
                <a:solidFill>
                  <a:schemeClr val="bg1"/>
                </a:solidFill>
                <a:latin typeface="+mj-lt"/>
                <a:ea typeface="맑은 고딕" pitchFamily="50" charset="-127"/>
              </a:defRPr>
            </a:lvl3pPr>
            <a:lvl4pPr algn="l">
              <a:buNone/>
              <a:defRPr sz="1600" i="1" baseline="0">
                <a:solidFill>
                  <a:schemeClr val="bg1"/>
                </a:solidFill>
                <a:latin typeface="+mj-lt"/>
                <a:ea typeface="맑은 고딕" pitchFamily="50" charset="-127"/>
              </a:defRPr>
            </a:lvl4pPr>
            <a:lvl5pPr algn="l">
              <a:buNone/>
              <a:defRPr sz="1600" i="1" baseline="0">
                <a:solidFill>
                  <a:schemeClr val="bg1"/>
                </a:solidFill>
                <a:latin typeface="+mj-lt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500834"/>
            <a:ext cx="2133600" cy="220641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2025-03-07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500834"/>
            <a:ext cx="2895600" cy="220641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500834"/>
            <a:ext cx="2133600" cy="220641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2"/>
          <p:cNvSpPr>
            <a:spLocks noGrp="1"/>
          </p:cNvSpPr>
          <p:nvPr>
            <p:ph idx="1"/>
          </p:nvPr>
        </p:nvSpPr>
        <p:spPr>
          <a:xfrm>
            <a:off x="323528" y="1176867"/>
            <a:ext cx="8509606" cy="4861277"/>
          </a:xfrm>
        </p:spPr>
        <p:txBody>
          <a:bodyPr>
            <a:normAutofit/>
          </a:bodyPr>
          <a:lstStyle>
            <a:lvl1pPr algn="l">
              <a:buNone/>
              <a:defRPr sz="1600" i="1" baseline="0">
                <a:solidFill>
                  <a:srgbClr val="091732"/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1600" i="1" baseline="0">
                <a:solidFill>
                  <a:srgbClr val="091732"/>
                </a:solidFill>
                <a:latin typeface="+mj-lt"/>
                <a:ea typeface="맑은 고딕" pitchFamily="50" charset="-127"/>
              </a:defRPr>
            </a:lvl2pPr>
            <a:lvl3pPr algn="l">
              <a:buNone/>
              <a:defRPr sz="1600" i="1" baseline="0">
                <a:solidFill>
                  <a:srgbClr val="091732"/>
                </a:solidFill>
                <a:latin typeface="+mj-lt"/>
                <a:ea typeface="맑은 고딕" pitchFamily="50" charset="-127"/>
              </a:defRPr>
            </a:lvl3pPr>
            <a:lvl4pPr algn="l">
              <a:buNone/>
              <a:defRPr sz="1600" i="1" baseline="0">
                <a:solidFill>
                  <a:srgbClr val="091732"/>
                </a:solidFill>
                <a:latin typeface="+mj-lt"/>
                <a:ea typeface="맑은 고딕" pitchFamily="50" charset="-127"/>
              </a:defRPr>
            </a:lvl4pPr>
            <a:lvl5pPr algn="l">
              <a:buNone/>
              <a:defRPr sz="1600" i="1" baseline="0">
                <a:solidFill>
                  <a:srgbClr val="091732"/>
                </a:solidFill>
                <a:latin typeface="+mj-lt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714566" y="183820"/>
            <a:ext cx="8105906" cy="724900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rgbClr val="001355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2025-03-07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1"/>
          <p:cNvSpPr>
            <a:spLocks noGrp="1"/>
          </p:cNvSpPr>
          <p:nvPr>
            <p:ph type="ctrTitle" hasCustomPrompt="1"/>
          </p:nvPr>
        </p:nvSpPr>
        <p:spPr>
          <a:xfrm>
            <a:off x="1031569" y="980728"/>
            <a:ext cx="6420751" cy="201622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000" kern="1200" baseline="0" dirty="0">
                <a:solidFill>
                  <a:schemeClr val="bg1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제목을 입력하십시오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9026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62021"/>
            <a:ext cx="8229600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29396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2025-03-07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29396"/>
            <a:ext cx="2895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429396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6" r:id="rId4"/>
    <p:sldLayoutId id="2147483650" r:id="rId5"/>
    <p:sldLayoutId id="2147483657" r:id="rId6"/>
  </p:sldLayoutIdLst>
  <p:txStyles>
    <p:titleStyle>
      <a:lvl1pPr algn="l" defTabSz="914400" rtl="0" eaLnBrk="1" latinLnBrk="1" hangingPunct="1">
        <a:spcBef>
          <a:spcPct val="0"/>
        </a:spcBef>
        <a:buNone/>
        <a:defRPr lang="ko-KR" altLang="en-US" sz="3500" kern="1200">
          <a:solidFill>
            <a:sysClr val="windowText" lastClr="000000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5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lang="ko-KR" altLang="en-US" sz="1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5162791" y="5517232"/>
            <a:ext cx="369145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sr-Latn-RS" altLang="ko-KR" sz="1000" dirty="0">
                <a:solidFill>
                  <a:schemeClr val="bg1"/>
                </a:solidFill>
                <a:latin typeface="+mj-lt"/>
                <a:ea typeface="맑은 고딕" pitchFamily="50" charset="-127"/>
                <a:cs typeface="굴림" pitchFamily="50" charset="-127"/>
              </a:rPr>
              <a:t>.</a:t>
            </a:r>
            <a:endParaRPr kumimoji="1" lang="en-US" altLang="ko-KR" sz="1000" dirty="0">
              <a:solidFill>
                <a:schemeClr val="bg1"/>
              </a:solidFill>
              <a:latin typeface="+mj-lt"/>
              <a:ea typeface="맑은 고딕" pitchFamily="50" charset="-127"/>
              <a:cs typeface="굴림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429000"/>
            <a:ext cx="2590586" cy="1389773"/>
          </a:xfrm>
          <a:prstGeom prst="rect">
            <a:avLst/>
          </a:prstGeom>
        </p:spPr>
      </p:pic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239768" y="350255"/>
            <a:ext cx="7212552" cy="709270"/>
          </a:xfrm>
        </p:spPr>
        <p:txBody>
          <a:bodyPr/>
          <a:lstStyle/>
          <a:p>
            <a:pPr algn="l"/>
            <a:r>
              <a:rPr lang="sr-Latn-RS" altLang="ko-KR" sz="4800" i="1" dirty="0">
                <a:solidFill>
                  <a:srgbClr val="0070C0"/>
                </a:solidFill>
              </a:rPr>
              <a:t>RONJENJE U OTEŽANIM</a:t>
            </a:r>
            <a:endParaRPr lang="ko-KR" altLang="en-US" sz="4800" i="1" dirty="0">
              <a:solidFill>
                <a:srgbClr val="0070C0"/>
              </a:solidFill>
            </a:endParaRPr>
          </a:p>
        </p:txBody>
      </p:sp>
      <p:sp>
        <p:nvSpPr>
          <p:cNvPr id="5" name="제목 6"/>
          <p:cNvSpPr txBox="1">
            <a:spLocks/>
          </p:cNvSpPr>
          <p:nvPr/>
        </p:nvSpPr>
        <p:spPr>
          <a:xfrm>
            <a:off x="239768" y="1115317"/>
            <a:ext cx="8136904" cy="70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5400" kern="1200" baseline="0" dirty="0">
                <a:solidFill>
                  <a:schemeClr val="bg1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pPr algn="l"/>
            <a:endParaRPr lang="sr-Latn-RS" altLang="ko-KR" sz="4000" i="1" dirty="0">
              <a:solidFill>
                <a:srgbClr val="0070C0"/>
              </a:solidFill>
            </a:endParaRPr>
          </a:p>
          <a:p>
            <a:pPr algn="l"/>
            <a:r>
              <a:rPr lang="sr-Latn-RS" altLang="ko-KR" sz="4800" i="1" dirty="0">
                <a:solidFill>
                  <a:srgbClr val="0070C0"/>
                </a:solidFill>
              </a:rPr>
              <a:t>USLOVIMA</a:t>
            </a:r>
          </a:p>
          <a:p>
            <a:pPr algn="l"/>
            <a:endParaRPr lang="sr-Latn-RS" sz="4000" b="1" i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99CDA5-4CEA-5510-8073-5734F5DB4AC1}"/>
              </a:ext>
            </a:extLst>
          </p:cNvPr>
          <p:cNvSpPr txBox="1"/>
          <p:nvPr/>
        </p:nvSpPr>
        <p:spPr>
          <a:xfrm>
            <a:off x="4067944" y="4901678"/>
            <a:ext cx="46135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kumimoji="1" lang="sr-Latn-RS" altLang="ko-KR" dirty="0">
              <a:solidFill>
                <a:schemeClr val="bg1"/>
              </a:solidFill>
              <a:latin typeface="+mj-lt"/>
              <a:ea typeface="맑은 고딕" pitchFamily="50" charset="-127"/>
              <a:cs typeface="굴림" pitchFamily="50" charset="-127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sr-Latn-RS" altLang="ko-KR" dirty="0">
                <a:solidFill>
                  <a:schemeClr val="bg1"/>
                </a:solidFill>
                <a:latin typeface="+mj-lt"/>
                <a:ea typeface="맑은 고딕" pitchFamily="50" charset="-127"/>
                <a:cs typeface="굴림" pitchFamily="50" charset="-127"/>
              </a:rPr>
              <a:t>Instruktor CMAS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sr-Latn-RS" altLang="ko-KR" dirty="0">
                <a:solidFill>
                  <a:schemeClr val="bg1"/>
                </a:solidFill>
                <a:latin typeface="+mj-lt"/>
                <a:ea typeface="맑은 고딕" pitchFamily="50" charset="-127"/>
                <a:cs typeface="굴림" pitchFamily="50" charset="-127"/>
              </a:rPr>
              <a:t>Radivoje Stamenović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kumimoji="1" lang="sr-Latn-RS" altLang="ko-KR" dirty="0">
              <a:solidFill>
                <a:schemeClr val="bg1"/>
              </a:solidFill>
              <a:latin typeface="+mj-lt"/>
              <a:ea typeface="맑은 고딕" pitchFamily="50" charset="-127"/>
              <a:cs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48E52-00BC-69E2-180F-686D58B8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T16.4. </a:t>
            </a:r>
            <a:r>
              <a:rPr lang="sr-Latn-RS" b="0" dirty="0" smtClean="0"/>
              <a:t>RONJENJE </a:t>
            </a:r>
            <a:r>
              <a:rPr lang="sr-Latn-RS" b="0" dirty="0"/>
              <a:t>U ZATVORENOM PROSTORU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D6F50-C529-255D-26D8-2A04C93C0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Latn-RS" i="0" dirty="0"/>
          </a:p>
          <a:p>
            <a:r>
              <a:rPr lang="sr-Latn-RS" i="0" dirty="0"/>
              <a:t>- </a:t>
            </a:r>
            <a:r>
              <a:rPr lang="en-US" i="0" dirty="0" smtClean="0"/>
              <a:t> </a:t>
            </a:r>
            <a:r>
              <a:rPr lang="sr-Latn-RS" i="0" dirty="0" smtClean="0"/>
              <a:t>Svako </a:t>
            </a:r>
            <a:r>
              <a:rPr lang="sr-Latn-RS" i="0" dirty="0"/>
              <a:t>ronjenje u kome se ne može direktno vertikalno izroniti smatra se ronjenjem u zatvorenom </a:t>
            </a:r>
          </a:p>
          <a:p>
            <a:r>
              <a:rPr lang="sr-Latn-RS" i="0" dirty="0"/>
              <a:t>  </a:t>
            </a:r>
            <a:r>
              <a:rPr lang="en-US" i="0" dirty="0" smtClean="0"/>
              <a:t> </a:t>
            </a:r>
            <a:r>
              <a:rPr lang="sr-Latn-RS" i="0" dirty="0" smtClean="0"/>
              <a:t>prostoru</a:t>
            </a:r>
            <a:r>
              <a:rPr lang="sr-Latn-RS" i="0" dirty="0"/>
              <a:t>. To može biti ronjenje u pećinama, potopljenim brodovima, potopljenim zgradama i</a:t>
            </a:r>
          </a:p>
          <a:p>
            <a:r>
              <a:rPr lang="sr-Latn-RS" i="0" dirty="0"/>
              <a:t>  </a:t>
            </a:r>
            <a:r>
              <a:rPr lang="en-US" i="0" dirty="0" smtClean="0"/>
              <a:t> </a:t>
            </a:r>
            <a:r>
              <a:rPr lang="sr-Latn-RS" i="0" dirty="0" smtClean="0"/>
              <a:t>potopljenim </a:t>
            </a:r>
            <a:r>
              <a:rPr lang="sr-Latn-RS" i="0" dirty="0"/>
              <a:t>objektima.</a:t>
            </a:r>
          </a:p>
          <a:p>
            <a:endParaRPr lang="sr-Latn-RS" i="0" dirty="0"/>
          </a:p>
          <a:p>
            <a:r>
              <a:rPr lang="sr-Latn-RS" i="0" dirty="0"/>
              <a:t>- </a:t>
            </a:r>
            <a:r>
              <a:rPr lang="en-US" i="0" dirty="0" smtClean="0"/>
              <a:t> </a:t>
            </a:r>
            <a:r>
              <a:rPr lang="sr-Latn-RS" i="0" dirty="0" smtClean="0"/>
              <a:t>Pre </a:t>
            </a:r>
            <a:r>
              <a:rPr lang="sr-Latn-RS" i="0" dirty="0"/>
              <a:t>ronjenja treba prikupiti podatke o objektu na kome ronimo, proučiti njegovu strukturu, </a:t>
            </a:r>
          </a:p>
          <a:p>
            <a:r>
              <a:rPr lang="sr-Latn-RS" i="0" dirty="0"/>
              <a:t>  </a:t>
            </a:r>
            <a:r>
              <a:rPr lang="en-US" i="0" dirty="0" smtClean="0"/>
              <a:t> </a:t>
            </a:r>
            <a:r>
              <a:rPr lang="sr-Latn-RS" i="0" dirty="0" smtClean="0"/>
              <a:t>tehničku dokumentaciju</a:t>
            </a:r>
            <a:r>
              <a:rPr lang="en-US" i="0" dirty="0" smtClean="0"/>
              <a:t> </a:t>
            </a:r>
            <a:r>
              <a:rPr lang="en-US" i="0" dirty="0" err="1" smtClean="0"/>
              <a:t>i</a:t>
            </a:r>
            <a:r>
              <a:rPr lang="en-US" i="0" dirty="0" smtClean="0"/>
              <a:t> </a:t>
            </a:r>
            <a:r>
              <a:rPr lang="sr-Latn-RS" i="0" dirty="0" smtClean="0"/>
              <a:t>planove </a:t>
            </a:r>
            <a:r>
              <a:rPr lang="sr-Latn-RS" i="0" dirty="0"/>
              <a:t>koji bi nam </a:t>
            </a:r>
            <a:r>
              <a:rPr lang="sr-Latn-RS" i="0" dirty="0" smtClean="0"/>
              <a:t>ukazali</a:t>
            </a:r>
            <a:r>
              <a:rPr lang="en-US" i="0" dirty="0" smtClean="0"/>
              <a:t> </a:t>
            </a:r>
            <a:r>
              <a:rPr lang="pl-PL" i="0" dirty="0" smtClean="0"/>
              <a:t>na </a:t>
            </a:r>
            <a:r>
              <a:rPr lang="pl-PL" i="0" dirty="0"/>
              <a:t>skrivene opasnosti koje bi </a:t>
            </a:r>
            <a:r>
              <a:rPr lang="pl-PL" i="0" dirty="0" smtClean="0"/>
              <a:t>mogle</a:t>
            </a:r>
            <a:r>
              <a:rPr lang="en-US" i="0" dirty="0" smtClean="0"/>
              <a:t> </a:t>
            </a:r>
            <a:r>
              <a:rPr lang="pl-PL" i="0" dirty="0" smtClean="0"/>
              <a:t>da nas</a:t>
            </a:r>
            <a:endParaRPr lang="en-US" i="0" dirty="0" smtClean="0"/>
          </a:p>
          <a:p>
            <a:r>
              <a:rPr lang="en-US" i="0" dirty="0"/>
              <a:t> </a:t>
            </a:r>
            <a:r>
              <a:rPr lang="en-US" i="0" dirty="0" smtClean="0"/>
              <a:t>  </a:t>
            </a:r>
            <a:r>
              <a:rPr lang="pl-PL" i="0" dirty="0" smtClean="0"/>
              <a:t>zadese </a:t>
            </a:r>
            <a:r>
              <a:rPr lang="pl-PL" i="0" dirty="0"/>
              <a:t>pod vodom.</a:t>
            </a:r>
          </a:p>
          <a:p>
            <a:endParaRPr lang="sr-Latn-RS" i="0" dirty="0"/>
          </a:p>
          <a:p>
            <a:r>
              <a:rPr lang="sr-Latn-RS" i="0" dirty="0"/>
              <a:t>- </a:t>
            </a:r>
            <a:r>
              <a:rPr lang="en-US" i="0" dirty="0" smtClean="0"/>
              <a:t> </a:t>
            </a:r>
            <a:r>
              <a:rPr lang="sr-Latn-RS" i="0" dirty="0" smtClean="0"/>
              <a:t>Kod </a:t>
            </a:r>
            <a:r>
              <a:rPr lang="sr-Latn-RS" i="0" dirty="0"/>
              <a:t>takvih ronjenja potrebno je preduzeti posebne mere bezbednosti kao što su konop u direktnoj </a:t>
            </a:r>
          </a:p>
          <a:p>
            <a:r>
              <a:rPr lang="sr-Latn-RS" i="0" dirty="0"/>
              <a:t>  </a:t>
            </a:r>
            <a:r>
              <a:rPr lang="en-US" i="0" dirty="0" smtClean="0"/>
              <a:t> </a:t>
            </a:r>
            <a:r>
              <a:rPr lang="sr-Latn-RS" i="0" dirty="0" smtClean="0"/>
              <a:t>vezi </a:t>
            </a:r>
            <a:r>
              <a:rPr lang="sr-Latn-RS" i="0" dirty="0"/>
              <a:t>sa površinom, </a:t>
            </a:r>
            <a:r>
              <a:rPr lang="sr-Latn-RS" i="0" dirty="0" smtClean="0"/>
              <a:t>konop vodič </a:t>
            </a:r>
            <a:r>
              <a:rPr lang="sr-Latn-RS" i="0" dirty="0"/>
              <a:t>- </a:t>
            </a:r>
            <a:r>
              <a:rPr lang="sr-Latn-RS" i="0" dirty="0" smtClean="0"/>
              <a:t>arija</a:t>
            </a:r>
            <a:r>
              <a:rPr lang="en-US" i="0" dirty="0" smtClean="0"/>
              <a:t>d</a:t>
            </a:r>
            <a:r>
              <a:rPr lang="sr-Latn-RS" i="0" dirty="0" smtClean="0"/>
              <a:t>nina </a:t>
            </a:r>
            <a:r>
              <a:rPr lang="sr-Latn-RS" i="0" dirty="0"/>
              <a:t>nit koja treba da nam pokazuje put ka cilju i </a:t>
            </a:r>
          </a:p>
          <a:p>
            <a:r>
              <a:rPr lang="sr-Latn-RS" i="0" dirty="0"/>
              <a:t>  </a:t>
            </a:r>
            <a:r>
              <a:rPr lang="en-US" i="0" dirty="0" smtClean="0"/>
              <a:t> </a:t>
            </a:r>
            <a:r>
              <a:rPr lang="sr-Latn-RS" i="0" dirty="0" smtClean="0"/>
              <a:t>u </a:t>
            </a:r>
            <a:r>
              <a:rPr lang="sr-Latn-RS" i="0" dirty="0"/>
              <a:t>povratku ka izlazu.</a:t>
            </a:r>
          </a:p>
          <a:p>
            <a:r>
              <a:rPr lang="sr-Latn-RS" i="0" dirty="0"/>
              <a:t>      </a:t>
            </a:r>
          </a:p>
          <a:p>
            <a:r>
              <a:rPr lang="sr-Latn-RS" i="0" dirty="0"/>
              <a:t>- </a:t>
            </a:r>
            <a:r>
              <a:rPr lang="en-US" i="0" dirty="0" smtClean="0"/>
              <a:t> </a:t>
            </a:r>
            <a:r>
              <a:rPr lang="sr-Latn-RS" i="0" dirty="0" smtClean="0"/>
              <a:t>Nakon </a:t>
            </a:r>
            <a:r>
              <a:rPr lang="sr-Latn-RS" i="0" dirty="0"/>
              <a:t>ovog je potrebno da obezbedimo logističku podršku, dovoljne količine </a:t>
            </a:r>
            <a:r>
              <a:rPr lang="sr-Latn-RS" i="0" dirty="0" smtClean="0"/>
              <a:t>disajnog </a:t>
            </a:r>
            <a:r>
              <a:rPr lang="sr-Latn-RS" i="0" dirty="0"/>
              <a:t>medija</a:t>
            </a:r>
          </a:p>
          <a:p>
            <a:r>
              <a:rPr lang="sr-Latn-RS" i="0" dirty="0"/>
              <a:t>  </a:t>
            </a:r>
            <a:r>
              <a:rPr lang="en-US" i="0" dirty="0" smtClean="0"/>
              <a:t> </a:t>
            </a:r>
            <a:r>
              <a:rPr lang="sr-Latn-RS" i="0" dirty="0" smtClean="0"/>
              <a:t>postavljene </a:t>
            </a:r>
            <a:r>
              <a:rPr lang="sr-Latn-RS" i="0" dirty="0"/>
              <a:t>na trasi ronjenja, rezervni ronilac za slučaj potrebe za hitnom pomaganju i spašavanju</a:t>
            </a:r>
          </a:p>
          <a:p>
            <a:r>
              <a:rPr lang="sr-Latn-RS" i="0" dirty="0"/>
              <a:t>  </a:t>
            </a:r>
            <a:r>
              <a:rPr lang="en-US" i="0" dirty="0" smtClean="0"/>
              <a:t> </a:t>
            </a:r>
            <a:r>
              <a:rPr lang="sr-Latn-RS" i="0" dirty="0" smtClean="0"/>
              <a:t>učesnika </a:t>
            </a:r>
            <a:r>
              <a:rPr lang="sr-Latn-RS" i="0" dirty="0"/>
              <a:t>ronilačke akcije.</a:t>
            </a:r>
          </a:p>
          <a:p>
            <a:endParaRPr lang="sr-Latn-RS" i="0" dirty="0"/>
          </a:p>
        </p:txBody>
      </p:sp>
    </p:spTree>
    <p:extLst>
      <p:ext uri="{BB962C8B-B14F-4D97-AF65-F5344CB8AC3E}">
        <p14:creationId xmlns:p14="http://schemas.microsoft.com/office/powerpoint/2010/main" val="42562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8BAC8-6CFE-59EF-DCAB-0974780F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18" y="77303"/>
            <a:ext cx="7234558" cy="796908"/>
          </a:xfrm>
        </p:spPr>
        <p:txBody>
          <a:bodyPr/>
          <a:lstStyle/>
          <a:p>
            <a:r>
              <a:rPr lang="en-US" b="0" dirty="0" smtClean="0"/>
              <a:t>T16.4.1. </a:t>
            </a:r>
            <a:r>
              <a:rPr lang="sr-Latn-RS" b="0" dirty="0" smtClean="0"/>
              <a:t>RONJENJE </a:t>
            </a:r>
            <a:r>
              <a:rPr lang="sr-Latn-RS" b="0" dirty="0"/>
              <a:t>U ZATVORENOM PROSTORU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AA769-F51D-5660-86D1-032E6A760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80729"/>
            <a:ext cx="8568952" cy="5832647"/>
          </a:xfrm>
        </p:spPr>
        <p:txBody>
          <a:bodyPr>
            <a:noAutofit/>
          </a:bodyPr>
          <a:lstStyle/>
          <a:p>
            <a:r>
              <a:rPr lang="sr-Latn-RS" sz="1500" i="0" dirty="0" smtClean="0"/>
              <a:t>RONJENJE U PEĆINAMA – SPELEO RONJENJE</a:t>
            </a:r>
          </a:p>
          <a:p>
            <a:r>
              <a:rPr lang="sr-Latn-RS" sz="1500" i="0" dirty="0" smtClean="0"/>
              <a:t>Pećinsko ili speleo-ronjenje je ronjenje u pećinama koje su potpuno ili bar delimično ispunjene vodom.                         </a:t>
            </a:r>
          </a:p>
          <a:p>
            <a:pPr>
              <a:buAutoNum type="arabicPeriod"/>
            </a:pPr>
            <a:r>
              <a:rPr lang="sr-Latn-RS" sz="1500" i="0" dirty="0" smtClean="0"/>
              <a:t>Oprema </a:t>
            </a:r>
            <a:endParaRPr lang="en-US" sz="1500" i="0" dirty="0" smtClean="0"/>
          </a:p>
          <a:p>
            <a:pPr marL="0" indent="0"/>
            <a:r>
              <a:rPr lang="en-US" sz="1500" i="0" dirty="0" smtClean="0"/>
              <a:t>       </a:t>
            </a:r>
            <a:r>
              <a:rPr lang="sr-Latn-RS" sz="1500" i="0" dirty="0" smtClean="0"/>
              <a:t> </a:t>
            </a:r>
            <a:r>
              <a:rPr lang="en-US" sz="1500" i="0" dirty="0"/>
              <a:t>S</a:t>
            </a:r>
            <a:r>
              <a:rPr lang="sr-Latn-RS" sz="1500" i="0" dirty="0" smtClean="0"/>
              <a:t>igurnost je ključno pitanje u speleo-ronjenju, pa je važno da oprema bude kvalitetna a ronjenje se</a:t>
            </a:r>
            <a:endParaRPr lang="en-US" sz="1500" i="0" dirty="0" smtClean="0"/>
          </a:p>
          <a:p>
            <a:pPr marL="0" indent="0"/>
            <a:r>
              <a:rPr lang="en-US" sz="1500" i="0" dirty="0"/>
              <a:t> </a:t>
            </a:r>
            <a:r>
              <a:rPr lang="en-US" sz="1500" i="0" dirty="0" smtClean="0"/>
              <a:t>      </a:t>
            </a:r>
            <a:r>
              <a:rPr lang="sr-Latn-RS" sz="1500" i="0" dirty="0" smtClean="0"/>
              <a:t> obavlja sa odgovarajućom obukom i iskustvom:</a:t>
            </a:r>
          </a:p>
          <a:p>
            <a:r>
              <a:rPr lang="sr-Latn-RS" sz="1500" i="0" dirty="0" smtClean="0"/>
              <a:t>-	Regulator - često se koristi dvostruki regulator i regulator koji ima bolju otpornost na zamrzavanje,</a:t>
            </a:r>
          </a:p>
          <a:p>
            <a:r>
              <a:rPr lang="sr-Latn-RS" sz="1500" i="0" dirty="0" smtClean="0"/>
              <a:t>-	Boca sa vazduhom - zavisno od dubine i trajanja ronjenja, koristi se jedna ili više boca, </a:t>
            </a:r>
          </a:p>
          <a:p>
            <a:pPr>
              <a:buFontTx/>
              <a:buChar char="-"/>
            </a:pPr>
            <a:r>
              <a:rPr lang="sr-Latn-RS" sz="1500" i="0" dirty="0" smtClean="0"/>
              <a:t>Oprema za navigaciju - u pećinama je lako izgubiti orijentaciju, pa se koristi kompas, linije za navigaciju</a:t>
            </a:r>
          </a:p>
          <a:p>
            <a:pPr marL="0" indent="0"/>
            <a:r>
              <a:rPr lang="sr-Latn-RS" sz="1500" i="0" dirty="0" smtClean="0"/>
              <a:t>        (spuštaju se i vezuju tokom ronjenja) i drugo navigacijsko oruđe,</a:t>
            </a:r>
          </a:p>
          <a:p>
            <a:pPr>
              <a:buFontTx/>
              <a:buChar char="-"/>
            </a:pPr>
            <a:r>
              <a:rPr lang="sr-Latn-RS" sz="1500" i="0" dirty="0" smtClean="0"/>
              <a:t>Svetlo - u pećinama nema prirodnog svetla, pa su ronilačka svetla obavezna (najmanje tri nezavisna</a:t>
            </a:r>
            <a:r>
              <a:rPr lang="en-US" sz="1500" i="0" dirty="0" smtClean="0"/>
              <a:t> </a:t>
            </a:r>
            <a:r>
              <a:rPr lang="sr-Latn-RS" sz="1500" i="0" dirty="0" smtClean="0"/>
              <a:t>        izvora svetla), snažne i dugotrajne lampe u više verzija (glavna lampa, rezervna, LED lampice),</a:t>
            </a:r>
          </a:p>
          <a:p>
            <a:pPr>
              <a:buFontTx/>
              <a:buChar char="-"/>
            </a:pPr>
            <a:r>
              <a:rPr lang="sr-Latn-RS" sz="1500" i="0" dirty="0" smtClean="0"/>
              <a:t>Odelo - u zavisnosti od temperature vode, koristi se ili mokra ili suva odela. Suva odela su česta zbog </a:t>
            </a:r>
          </a:p>
          <a:p>
            <a:pPr marL="0" indent="0"/>
            <a:r>
              <a:rPr lang="sr-Latn-RS" sz="1500" i="0" dirty="0" smtClean="0"/>
              <a:t>        zaštite od hladnoće u ekstremnim podvodnim uslovima,</a:t>
            </a:r>
          </a:p>
          <a:p>
            <a:pPr>
              <a:buFontTx/>
              <a:buChar char="-"/>
            </a:pPr>
            <a:r>
              <a:rPr lang="sr-Latn-RS" sz="1500" i="0" dirty="0" smtClean="0"/>
              <a:t>Boce sa dodatnim gasovima - ponekad se koristi helijum ili drugi gasovi za dekompresiju ili zaštitu od </a:t>
            </a:r>
          </a:p>
          <a:p>
            <a:pPr marL="0" indent="0"/>
            <a:r>
              <a:rPr lang="sr-Latn-RS" sz="1500" i="0" dirty="0" smtClean="0"/>
              <a:t>        toksikacije kiseonikom, a to zahteva specijalizovanu opremu (npr. trimix ili heliox).</a:t>
            </a:r>
          </a:p>
          <a:p>
            <a:r>
              <a:rPr lang="sr-Latn-RS" sz="1500" i="0" dirty="0" smtClean="0"/>
              <a:t>2.	Mere bezbednosti </a:t>
            </a:r>
          </a:p>
          <a:p>
            <a:r>
              <a:rPr lang="sr-Latn-RS" sz="1500" i="0" dirty="0" smtClean="0"/>
              <a:t>-	Obuka (sigurni speleo-ronioc ne prelazi namerno granice svoje obuke),</a:t>
            </a:r>
          </a:p>
          <a:p>
            <a:r>
              <a:rPr lang="sr-Latn-RS" sz="1500" i="0" dirty="0" smtClean="0"/>
              <a:t>-	Linija vodilja (linijske strelice, linijski markeri),</a:t>
            </a:r>
          </a:p>
          <a:p>
            <a:r>
              <a:rPr lang="sr-Latn-RS" sz="1500" i="0" dirty="0" smtClean="0"/>
              <a:t>-	Pravilo dubine (plan ronjenja),</a:t>
            </a:r>
          </a:p>
          <a:p>
            <a:r>
              <a:rPr lang="sr-Latn-RS" sz="1500" i="0" dirty="0" smtClean="0"/>
              <a:t>-	Upravljanje vazduhom (pravilo 1/3),</a:t>
            </a:r>
          </a:p>
          <a:p>
            <a:r>
              <a:rPr lang="sr-Latn-RS" sz="1500" i="0" dirty="0" smtClean="0"/>
              <a:t>-	Svetla (lampe - tri nezavisna izvora svetla).</a:t>
            </a:r>
          </a:p>
          <a:p>
            <a:endParaRPr lang="sr-Latn-RS" sz="1500" i="0" dirty="0"/>
          </a:p>
        </p:txBody>
      </p:sp>
    </p:spTree>
    <p:extLst>
      <p:ext uri="{BB962C8B-B14F-4D97-AF65-F5344CB8AC3E}">
        <p14:creationId xmlns:p14="http://schemas.microsoft.com/office/powerpoint/2010/main" val="187625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B97D-8A09-B7A4-7F93-85CE5D300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T16.4.2. </a:t>
            </a:r>
            <a:r>
              <a:rPr lang="sr-Latn-RS" b="0" dirty="0" smtClean="0"/>
              <a:t>RONJENJE </a:t>
            </a:r>
            <a:r>
              <a:rPr lang="sr-Latn-RS" b="0" dirty="0"/>
              <a:t>U ZIMSKIM USLOVIMA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42EE3-7453-2C20-3211-AE4076F48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i="0" dirty="0"/>
          </a:p>
          <a:p>
            <a:r>
              <a:rPr lang="sr-Latn-RS" i="0" dirty="0"/>
              <a:t>Pojam u zimskim uslovima podrazumeva ronjenje na svim područijama gde je potrebno nositi </a:t>
            </a:r>
          </a:p>
          <a:p>
            <a:r>
              <a:rPr lang="sr-Latn-RS" i="0" dirty="0"/>
              <a:t>izolaciono odelo </a:t>
            </a:r>
            <a:r>
              <a:rPr lang="sr-Latn-RS" i="0" dirty="0" smtClean="0"/>
              <a:t>uključujući </a:t>
            </a:r>
            <a:r>
              <a:rPr lang="sr-Latn-RS" i="0" dirty="0"/>
              <a:t>sve tehnike ronjenja kada vladaju sledeći uslovi :</a:t>
            </a:r>
          </a:p>
          <a:p>
            <a:endParaRPr lang="sr-Latn-RS" i="0" dirty="0"/>
          </a:p>
          <a:p>
            <a:r>
              <a:rPr lang="sr-Latn-RS" i="0" dirty="0"/>
              <a:t>-  Zimski ambijentalni uslovi izvan </a:t>
            </a:r>
            <a:r>
              <a:rPr lang="sr-Latn-RS" i="0" dirty="0" smtClean="0"/>
              <a:t>vode</a:t>
            </a:r>
            <a:r>
              <a:rPr lang="en-US" i="0" dirty="0" smtClean="0"/>
              <a:t>,</a:t>
            </a:r>
            <a:endParaRPr lang="sr-Latn-RS" i="0" dirty="0"/>
          </a:p>
          <a:p>
            <a:r>
              <a:rPr lang="sr-Latn-RS" i="0" dirty="0"/>
              <a:t>-  Ronjenje u hladnoj vodi temperature 8⁰C i </a:t>
            </a:r>
            <a:r>
              <a:rPr lang="sr-Latn-RS" i="0" dirty="0" smtClean="0"/>
              <a:t>nižoj</a:t>
            </a:r>
            <a:r>
              <a:rPr lang="en-US" i="0" dirty="0" smtClean="0"/>
              <a:t>,</a:t>
            </a:r>
            <a:endParaRPr lang="sr-Latn-RS" i="0" dirty="0"/>
          </a:p>
          <a:p>
            <a:pPr marL="0" indent="0"/>
            <a:r>
              <a:rPr lang="sr-Latn-RS" i="0" dirty="0"/>
              <a:t>-  Ronjenje pod </a:t>
            </a:r>
            <a:r>
              <a:rPr lang="sr-Latn-RS" i="0" dirty="0" smtClean="0"/>
              <a:t>ledom</a:t>
            </a:r>
            <a:r>
              <a:rPr lang="en-US" i="0" dirty="0" smtClean="0"/>
              <a:t>.</a:t>
            </a:r>
            <a:endParaRPr lang="sr-Latn-RS" i="0" dirty="0"/>
          </a:p>
          <a:p>
            <a:pPr marL="0" indent="0"/>
            <a:endParaRPr lang="sr-Latn-RS" i="0" dirty="0"/>
          </a:p>
          <a:p>
            <a:r>
              <a:rPr lang="sr-Latn-RS" i="0" dirty="0"/>
              <a:t>Ronjenje pod ledom može biti izuzetno opasno i zahteva posebnu opremu i procedure izvođenja i </a:t>
            </a:r>
          </a:p>
          <a:p>
            <a:r>
              <a:rPr lang="sr-Latn-RS" i="0" dirty="0"/>
              <a:t>podrške (izbor opreme odnosi se kako na ronilačku tako i na pomoćnu  i opremu za podršku).</a:t>
            </a:r>
          </a:p>
          <a:p>
            <a:endParaRPr lang="sr-Latn-RS" i="0" dirty="0"/>
          </a:p>
        </p:txBody>
      </p:sp>
    </p:spTree>
    <p:extLst>
      <p:ext uri="{BB962C8B-B14F-4D97-AF65-F5344CB8AC3E}">
        <p14:creationId xmlns:p14="http://schemas.microsoft.com/office/powerpoint/2010/main" val="95958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16B7E-6155-CE3E-5B6E-BB4EDD47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T16.4.2. </a:t>
            </a:r>
            <a:r>
              <a:rPr lang="sr-Latn-RS" b="0" dirty="0" smtClean="0"/>
              <a:t>RONJENJE </a:t>
            </a:r>
            <a:r>
              <a:rPr lang="sr-Latn-RS" b="0" dirty="0"/>
              <a:t>U ZIMSKIM USLOVIMA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26A92-D646-0189-8D5D-E6F7FA017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52737"/>
            <a:ext cx="8856984" cy="5688632"/>
          </a:xfrm>
        </p:spPr>
        <p:txBody>
          <a:bodyPr>
            <a:normAutofit/>
          </a:bodyPr>
          <a:lstStyle/>
          <a:p>
            <a:r>
              <a:rPr lang="sr-Latn-RS" sz="1500" i="0" dirty="0"/>
              <a:t>PLANIRANJE</a:t>
            </a:r>
          </a:p>
          <a:p>
            <a:r>
              <a:rPr lang="sr-Latn-RS" sz="1500" i="0" dirty="0"/>
              <a:t>Za ronjenje u zimskim uslovima pored standarnih, primenjuju se i posebne procedure planiranja </a:t>
            </a:r>
            <a:r>
              <a:rPr lang="sr-Latn-RS" sz="1500" i="0" dirty="0" smtClean="0"/>
              <a:t>ronjenja:</a:t>
            </a:r>
            <a:endParaRPr lang="sr-Latn-RS" sz="1500" i="0" dirty="0"/>
          </a:p>
          <a:p>
            <a:r>
              <a:rPr lang="sr-Latn-RS" sz="1500" i="0" dirty="0"/>
              <a:t>-	Cilj i svrha,</a:t>
            </a:r>
          </a:p>
          <a:p>
            <a:r>
              <a:rPr lang="sr-Latn-RS" sz="1500" i="0" dirty="0"/>
              <a:t>-	Izbor opreme,</a:t>
            </a:r>
          </a:p>
          <a:p>
            <a:r>
              <a:rPr lang="sr-Latn-RS" sz="1500" i="0" dirty="0"/>
              <a:t>-	Izbor ljudstva,</a:t>
            </a:r>
          </a:p>
          <a:p>
            <a:r>
              <a:rPr lang="sr-Latn-RS" sz="1500" i="0" dirty="0"/>
              <a:t>-	Mesto i uslovi za ronjenje,</a:t>
            </a:r>
          </a:p>
          <a:p>
            <a:r>
              <a:rPr lang="sr-Latn-RS" sz="1500" i="0" dirty="0"/>
              <a:t>-	Plan u slučaju nesreće,</a:t>
            </a:r>
          </a:p>
          <a:p>
            <a:r>
              <a:rPr lang="sr-Latn-RS" sz="1500" i="0" dirty="0"/>
              <a:t>-	Logističko planiranje.</a:t>
            </a:r>
          </a:p>
          <a:p>
            <a:endParaRPr lang="sr-Latn-RS" sz="1500" i="0" dirty="0"/>
          </a:p>
          <a:p>
            <a:r>
              <a:rPr lang="sr-Latn-RS" sz="1500" i="0" dirty="0"/>
              <a:t>ORGANIZACIJA </a:t>
            </a:r>
            <a:r>
              <a:rPr lang="sr-Latn-RS" sz="1500" i="0" dirty="0" smtClean="0"/>
              <a:t>RONJENJA</a:t>
            </a:r>
          </a:p>
          <a:p>
            <a:r>
              <a:rPr lang="sr-Latn-RS" sz="1500" i="0" dirty="0" smtClean="0"/>
              <a:t>Dobra organizacija ronjenja u zimskim uslovima i hladnoj vodi je bitan preduslov kvalitetnog i sigurnog ronjenja:</a:t>
            </a:r>
          </a:p>
          <a:p>
            <a:r>
              <a:rPr lang="sr-Latn-RS" sz="1500" i="0" dirty="0" smtClean="0"/>
              <a:t>1</a:t>
            </a:r>
            <a:r>
              <a:rPr lang="sr-Latn-RS" sz="1500" i="0" dirty="0"/>
              <a:t>.	Izbor i priprema ljudstva i opreme čine: </a:t>
            </a:r>
          </a:p>
          <a:p>
            <a:r>
              <a:rPr lang="sr-Latn-RS" sz="1500" i="0" dirty="0"/>
              <a:t>-	ronilačka grupa (vođa ronilačke grupe, ronioci, rezervni ronioci</a:t>
            </a:r>
            <a:r>
              <a:rPr lang="sr-Latn-RS" sz="1500" i="0" dirty="0" smtClean="0"/>
              <a:t>)</a:t>
            </a:r>
            <a:r>
              <a:rPr lang="en-US" sz="1500" i="0" dirty="0" smtClean="0"/>
              <a:t>,</a:t>
            </a:r>
            <a:endParaRPr lang="sr-Latn-RS" sz="1500" i="0" dirty="0"/>
          </a:p>
          <a:p>
            <a:r>
              <a:rPr lang="sr-Latn-RS" sz="1500" i="0" dirty="0"/>
              <a:t>-	tim za podršku (ronioci asistenti, medicinsko obezbeđenje</a:t>
            </a:r>
            <a:r>
              <a:rPr lang="sr-Latn-RS" sz="1500" i="0" dirty="0" smtClean="0"/>
              <a:t>)</a:t>
            </a:r>
            <a:r>
              <a:rPr lang="en-US" sz="1500" i="0" dirty="0"/>
              <a:t>.</a:t>
            </a:r>
            <a:endParaRPr lang="sr-Latn-RS" sz="1500" i="0" dirty="0"/>
          </a:p>
          <a:p>
            <a:r>
              <a:rPr lang="sr-Latn-RS" sz="1500" i="0" dirty="0"/>
              <a:t>2.	Mesto </a:t>
            </a:r>
            <a:r>
              <a:rPr lang="sr-Latn-RS" sz="1500" i="0" dirty="0" smtClean="0"/>
              <a:t>ronjenja - prilikom </a:t>
            </a:r>
            <a:r>
              <a:rPr lang="sr-Latn-RS" sz="1500" i="0" dirty="0"/>
              <a:t>izbora mesta uzimamo u obzir sledeće:</a:t>
            </a:r>
          </a:p>
          <a:p>
            <a:pPr>
              <a:buFontTx/>
              <a:buChar char="-"/>
            </a:pPr>
            <a:r>
              <a:rPr lang="sr-Latn-RS" sz="1500" i="0" dirty="0" smtClean="0"/>
              <a:t>Lokacija</a:t>
            </a:r>
            <a:r>
              <a:rPr lang="sr-Latn-RS" sz="1500" i="0" dirty="0"/>
              <a:t>, karakteristike, klimatski uslovi, broj ronioca, zahtevnost obuke, zahtevi učesnika </a:t>
            </a:r>
            <a:r>
              <a:rPr lang="sr-Latn-RS" sz="1500" i="0" dirty="0" smtClean="0"/>
              <a:t>ronjenja,</a:t>
            </a:r>
          </a:p>
          <a:p>
            <a:pPr marL="0" indent="0"/>
            <a:r>
              <a:rPr lang="sr-Latn-RS" sz="1500" i="0" dirty="0" smtClean="0"/>
              <a:t>        specifična </a:t>
            </a:r>
            <a:r>
              <a:rPr lang="sr-Latn-RS" sz="1500" i="0" dirty="0"/>
              <a:t>priprema.</a:t>
            </a:r>
          </a:p>
          <a:p>
            <a:r>
              <a:rPr lang="sr-Latn-RS" sz="1500" i="0" dirty="0"/>
              <a:t>3.	Planiranje potrošnje </a:t>
            </a:r>
            <a:r>
              <a:rPr lang="sr-Latn-RS" sz="1500" i="0" dirty="0" smtClean="0"/>
              <a:t>gasova</a:t>
            </a:r>
            <a:r>
              <a:rPr lang="en-US" sz="1500" i="0" dirty="0" smtClean="0"/>
              <a:t>:</a:t>
            </a:r>
            <a:endParaRPr lang="sr-Latn-RS" sz="1500" i="0" dirty="0"/>
          </a:p>
          <a:p>
            <a:r>
              <a:rPr lang="sr-Latn-RS" sz="1500" i="0" dirty="0"/>
              <a:t>-	Ronjenje u otvorenom okruženju u zimskim uslovima </a:t>
            </a:r>
            <a:r>
              <a:rPr lang="en-US" sz="1500" i="0" dirty="0" smtClean="0"/>
              <a:t>- </a:t>
            </a:r>
            <a:r>
              <a:rPr lang="sr-Latn-RS" sz="1500" i="0" dirty="0" smtClean="0"/>
              <a:t>pravilo </a:t>
            </a:r>
            <a:r>
              <a:rPr lang="sr-Latn-RS" sz="1500" i="0" dirty="0"/>
              <a:t>½+</a:t>
            </a:r>
            <a:r>
              <a:rPr lang="sr-Latn-RS" sz="1500" i="0" dirty="0" smtClean="0"/>
              <a:t>14</a:t>
            </a:r>
            <a:endParaRPr lang="sr-Latn-RS" sz="1500" i="0" dirty="0"/>
          </a:p>
          <a:p>
            <a:r>
              <a:rPr lang="sr-Latn-RS" sz="1500" i="0" dirty="0"/>
              <a:t>-	Ronjenje pod ledom </a:t>
            </a:r>
            <a:r>
              <a:rPr lang="en-US" sz="1500" i="0" dirty="0" smtClean="0"/>
              <a:t>- </a:t>
            </a:r>
            <a:r>
              <a:rPr lang="sr-Latn-RS" sz="1500" i="0" dirty="0" smtClean="0"/>
              <a:t>pravilo </a:t>
            </a:r>
            <a:r>
              <a:rPr lang="sr-Latn-RS" sz="1500" i="0" dirty="0"/>
              <a:t>1/3.</a:t>
            </a:r>
          </a:p>
          <a:p>
            <a:endParaRPr lang="sr-Latn-RS" sz="1500" i="0" dirty="0"/>
          </a:p>
        </p:txBody>
      </p:sp>
    </p:spTree>
    <p:extLst>
      <p:ext uri="{BB962C8B-B14F-4D97-AF65-F5344CB8AC3E}">
        <p14:creationId xmlns:p14="http://schemas.microsoft.com/office/powerpoint/2010/main" val="314475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T16.4.2. RONJENJE U ZIMSKIM USLOVIMA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76867"/>
            <a:ext cx="8509606" cy="5492493"/>
          </a:xfrm>
        </p:spPr>
        <p:txBody>
          <a:bodyPr>
            <a:normAutofit/>
          </a:bodyPr>
          <a:lstStyle/>
          <a:p>
            <a:r>
              <a:rPr lang="sr-Latn-RS" sz="1500" i="0" dirty="0" smtClean="0"/>
              <a:t>METODE PLANIRANJA POTROŠNJE :</a:t>
            </a:r>
          </a:p>
          <a:p>
            <a:r>
              <a:rPr lang="sr-Latn-RS" sz="1500" i="0" dirty="0" smtClean="0"/>
              <a:t>	-  otvoreno okruženje u zimskim uslovima – pravilo ½ + 14</a:t>
            </a:r>
          </a:p>
          <a:p>
            <a:r>
              <a:rPr lang="sr-Latn-RS" sz="1500" i="0" dirty="0" smtClean="0"/>
              <a:t>	-  ronjenje pod ledom – pravilo 1/3 </a:t>
            </a:r>
          </a:p>
          <a:p>
            <a:endParaRPr lang="sr-Latn-RS" sz="1500" dirty="0" smtClean="0"/>
          </a:p>
          <a:p>
            <a:endParaRPr lang="sr-Latn-RS" sz="15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310968"/>
              </p:ext>
            </p:extLst>
          </p:nvPr>
        </p:nvGraphicFramePr>
        <p:xfrm>
          <a:off x="411494" y="2397391"/>
          <a:ext cx="7855205" cy="3623898"/>
        </p:xfrm>
        <a:graphic>
          <a:graphicData uri="http://schemas.openxmlformats.org/drawingml/2006/table">
            <a:tbl>
              <a:tblPr firstRow="1" firstCol="1" bandRow="1"/>
              <a:tblGrid>
                <a:gridCol w="3593742">
                  <a:extLst>
                    <a:ext uri="{9D8B030D-6E8A-4147-A177-3AD203B41FA5}">
                      <a16:colId xmlns:a16="http://schemas.microsoft.com/office/drawing/2014/main" val="4294601155"/>
                    </a:ext>
                  </a:extLst>
                </a:gridCol>
                <a:gridCol w="1593801">
                  <a:extLst>
                    <a:ext uri="{9D8B030D-6E8A-4147-A177-3AD203B41FA5}">
                      <a16:colId xmlns:a16="http://schemas.microsoft.com/office/drawing/2014/main" val="2644600687"/>
                    </a:ext>
                  </a:extLst>
                </a:gridCol>
                <a:gridCol w="2667662">
                  <a:extLst>
                    <a:ext uri="{9D8B030D-6E8A-4147-A177-3AD203B41FA5}">
                      <a16:colId xmlns:a16="http://schemas.microsoft.com/office/drawing/2014/main" val="2323030364"/>
                    </a:ext>
                  </a:extLst>
                </a:gridCol>
              </a:tblGrid>
              <a:tr h="4446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PARAMETRI RONJENJA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PRAVILO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PRIMER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132483"/>
                  </a:ext>
                </a:extLst>
              </a:tr>
              <a:tr h="15896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otvoreno okruženje u zimskim uslovima 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ronjenje u krivulji sigurnosti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do 40 metara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Pravilo ½+14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počinje sa 220 bara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- 220 / 2 = 110 bara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- 110 + 14 = 124 bara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zaokružiti na 125 bara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povratak na sidreni konop ili 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na obalu sa 125 bara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9915512"/>
                  </a:ext>
                </a:extLst>
              </a:tr>
              <a:tr h="15896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ronjenje pod ledom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potrebni dekompresioni zastanci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traži se veća sigurnosna granica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Pravilo 1­/3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počinje sa 220 bara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- 220 / 3 = 73,3 bara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zaokružiti na 75 bara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- 220 – 75 = 145 bara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povratak na izrezanu rupu u 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ledu uz konopac sa 145 bara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2766146"/>
                  </a:ext>
                </a:extLst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603375" y="2401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9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D57B9-AD1A-E31E-D856-22059455E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T16.4.2. </a:t>
            </a:r>
            <a:r>
              <a:rPr lang="sr-Latn-RS" b="0" dirty="0" smtClean="0"/>
              <a:t>RONJENJE </a:t>
            </a:r>
            <a:r>
              <a:rPr lang="sr-Latn-RS" b="0" dirty="0"/>
              <a:t>U ZIMSKIM USLOVIMA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8C8BE-9EE3-B563-44DF-811FD92B7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80728"/>
            <a:ext cx="8509606" cy="576064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sr-Latn-RS" i="0" dirty="0" smtClean="0"/>
              <a:t>PROCEDURE TOKOM RONJENJA</a:t>
            </a:r>
          </a:p>
          <a:p>
            <a:pPr>
              <a:lnSpc>
                <a:spcPct val="110000"/>
              </a:lnSpc>
            </a:pPr>
            <a:endParaRPr lang="sr-Latn-RS" i="0" dirty="0" smtClean="0"/>
          </a:p>
          <a:p>
            <a:pPr>
              <a:lnSpc>
                <a:spcPct val="120000"/>
              </a:lnSpc>
            </a:pPr>
            <a:r>
              <a:rPr lang="sr-Latn-RS" i="0" dirty="0" smtClean="0"/>
              <a:t>1.	Specifičnosti procedura s obzirom na uslove ronjenja:</a:t>
            </a:r>
          </a:p>
          <a:p>
            <a:pPr>
              <a:lnSpc>
                <a:spcPct val="120000"/>
              </a:lnSpc>
            </a:pPr>
            <a:r>
              <a:rPr lang="sr-Latn-RS" i="0" dirty="0" smtClean="0"/>
              <a:t>-	Zimski ambijentalni uslovi izvan vode,</a:t>
            </a:r>
          </a:p>
          <a:p>
            <a:pPr>
              <a:lnSpc>
                <a:spcPct val="120000"/>
              </a:lnSpc>
            </a:pPr>
            <a:r>
              <a:rPr lang="sr-Latn-RS" i="0" dirty="0" smtClean="0"/>
              <a:t>-	Ronjenje u hladnoj vodi temperature 8⁰C i nižoj,</a:t>
            </a:r>
          </a:p>
          <a:p>
            <a:pPr>
              <a:lnSpc>
                <a:spcPct val="120000"/>
              </a:lnSpc>
            </a:pPr>
            <a:r>
              <a:rPr lang="sr-Latn-RS" i="0" dirty="0" smtClean="0"/>
              <a:t>-	Ronjenje pod ledom (izbor ljudstva, izbor mesta, ronjenje u paru, ulazna rupa, pomoćna rupa,                 navigacioni konopci, konopci za spasavanje, zaklanjanje mesta za ronjenje),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sr-Latn-RS" i="0" dirty="0" smtClean="0"/>
              <a:t>Mere predostrožnosti (pre ronjenja, za vreme ronjenja i nakon ronjenja).</a:t>
            </a:r>
          </a:p>
          <a:p>
            <a:pPr marL="0" indent="0">
              <a:lnSpc>
                <a:spcPct val="120000"/>
              </a:lnSpc>
            </a:pPr>
            <a:endParaRPr lang="sr-Latn-RS" i="0" dirty="0" smtClean="0"/>
          </a:p>
          <a:p>
            <a:pPr>
              <a:lnSpc>
                <a:spcPct val="120000"/>
              </a:lnSpc>
            </a:pPr>
            <a:r>
              <a:rPr lang="sr-Latn-RS" i="0" dirty="0" smtClean="0"/>
              <a:t>2.	Procedure u slučaju opasnosti:</a:t>
            </a:r>
          </a:p>
          <a:p>
            <a:pPr>
              <a:lnSpc>
                <a:spcPct val="120000"/>
              </a:lnSpc>
            </a:pPr>
            <a:r>
              <a:rPr lang="sr-Latn-RS" i="0" dirty="0" smtClean="0"/>
              <a:t>-	Izgubljeni ronilac,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sr-Latn-RS" i="0" dirty="0" smtClean="0"/>
              <a:t>Potraga za izgubljenim roniocem.</a:t>
            </a:r>
          </a:p>
          <a:p>
            <a:pPr marL="0" indent="0">
              <a:lnSpc>
                <a:spcPct val="120000"/>
              </a:lnSpc>
            </a:pPr>
            <a:endParaRPr lang="sr-Latn-RS" i="0" dirty="0" smtClean="0"/>
          </a:p>
          <a:p>
            <a:pPr>
              <a:lnSpc>
                <a:spcPct val="110000"/>
              </a:lnSpc>
            </a:pPr>
            <a:r>
              <a:rPr lang="sr-Latn-RS" i="0" dirty="0" smtClean="0"/>
              <a:t>POSLEDICE RONJENJA U ZIMSKIM USLOVIMA</a:t>
            </a:r>
          </a:p>
          <a:p>
            <a:pPr>
              <a:lnSpc>
                <a:spcPct val="110000"/>
              </a:lnSpc>
            </a:pPr>
            <a:endParaRPr lang="sr-Latn-RS" i="0" dirty="0" smtClean="0"/>
          </a:p>
          <a:p>
            <a:pPr>
              <a:lnSpc>
                <a:spcPct val="120000"/>
              </a:lnSpc>
            </a:pPr>
            <a:r>
              <a:rPr lang="sr-Latn-RS" i="0" dirty="0" smtClean="0"/>
              <a:t>	Ronjenje u zimskim uslovima i hladnoj vodi može dovesti do niza poremećaja koji mogu bitno uticati             na kvalitet ronjenja i sigurnost ronilaca :</a:t>
            </a:r>
          </a:p>
          <a:p>
            <a:pPr>
              <a:lnSpc>
                <a:spcPct val="120000"/>
              </a:lnSpc>
            </a:pPr>
            <a:r>
              <a:rPr lang="sr-Latn-RS" i="0" dirty="0" smtClean="0"/>
              <a:t>-	Hipotermija (blaga i duboka hipotermija) : uzroci, simptomi, prva pomoć i prevencija,</a:t>
            </a:r>
          </a:p>
          <a:p>
            <a:pPr>
              <a:lnSpc>
                <a:spcPct val="120000"/>
              </a:lnSpc>
            </a:pPr>
            <a:r>
              <a:rPr lang="sr-Latn-RS" i="0" dirty="0" smtClean="0"/>
              <a:t>-	Ostale posledice ronjenja u zimskim uslovima (vrtoglavica, plućni edem, nekontrolisana ventilacija,        ronilački refleks), </a:t>
            </a:r>
          </a:p>
          <a:p>
            <a:pPr>
              <a:lnSpc>
                <a:spcPct val="120000"/>
              </a:lnSpc>
            </a:pPr>
            <a:r>
              <a:rPr lang="sr-Latn-RS" i="0" dirty="0" smtClean="0"/>
              <a:t>-	Postupak u slučaju ronilačke nesreće.</a:t>
            </a:r>
          </a:p>
          <a:p>
            <a:endParaRPr lang="sr-Latn-RS" i="0" dirty="0"/>
          </a:p>
        </p:txBody>
      </p:sp>
    </p:spTree>
    <p:extLst>
      <p:ext uri="{BB962C8B-B14F-4D97-AF65-F5344CB8AC3E}">
        <p14:creationId xmlns:p14="http://schemas.microsoft.com/office/powerpoint/2010/main" val="96724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F9515-3D86-E94C-18E1-71116BA0E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0" dirty="0" smtClean="0"/>
              <a:t>T16.5.  </a:t>
            </a:r>
            <a:r>
              <a:rPr lang="sr-Latn-RS" b="0" dirty="0" smtClean="0"/>
              <a:t>RONJENJA </a:t>
            </a:r>
            <a:r>
              <a:rPr lang="sr-Latn-RS" b="0" dirty="0"/>
              <a:t>U LOŠIM </a:t>
            </a:r>
            <a:r>
              <a:rPr lang="sr-Latn-RS" b="0" dirty="0" smtClean="0"/>
              <a:t>HIDROMETEOROLOŠKIM</a:t>
            </a:r>
            <a:r>
              <a:rPr lang="en-US" b="0" dirty="0" smtClean="0"/>
              <a:t>               </a:t>
            </a:r>
            <a:r>
              <a:rPr lang="sr-Latn-RS" b="0" dirty="0" smtClean="0"/>
              <a:t> </a:t>
            </a:r>
            <a:r>
              <a:rPr lang="en-US" b="0" dirty="0" smtClean="0"/>
              <a:t>	</a:t>
            </a:r>
            <a:r>
              <a:rPr lang="sr-Latn-RS" b="0" dirty="0" smtClean="0"/>
              <a:t>USLOVIMA</a:t>
            </a:r>
            <a:endParaRPr lang="sr-Latn-R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CEDF0-A633-2FEA-657C-780543058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052736"/>
            <a:ext cx="8280920" cy="5688632"/>
          </a:xfrm>
        </p:spPr>
        <p:txBody>
          <a:bodyPr>
            <a:noAutofit/>
          </a:bodyPr>
          <a:lstStyle/>
          <a:p>
            <a:pPr marL="0" indent="0"/>
            <a:r>
              <a:rPr lang="sr-Latn-RS" sz="1500" i="0" dirty="0" smtClean="0"/>
              <a:t> </a:t>
            </a:r>
          </a:p>
          <a:p>
            <a:pPr marL="0" indent="0"/>
            <a:r>
              <a:rPr lang="sr-Latn-RS" sz="1500" i="0" dirty="0" smtClean="0"/>
              <a:t>-    Ako se u vodu ulazi sa obale a more je ustalasano, ronioci ulaze po parovima u vodu, a vođa grupe   </a:t>
            </a:r>
          </a:p>
          <a:p>
            <a:pPr marL="0" indent="0"/>
            <a:r>
              <a:rPr lang="sr-Latn-RS" sz="1500" i="0" dirty="0" smtClean="0"/>
              <a:t>      čeka ronioce izvan zone lomljenja talasa održavajući grupu na okupu.</a:t>
            </a:r>
          </a:p>
          <a:p>
            <a:pPr marL="0" indent="0"/>
            <a:r>
              <a:rPr lang="sr-Latn-RS" sz="1500" i="0" dirty="0" smtClean="0"/>
              <a:t> -    Ako ronioci izlaze na obalu a more je ustalasano, treba da zadrže regulatore u ustima, a vođa grupe </a:t>
            </a:r>
          </a:p>
          <a:p>
            <a:pPr marL="0" indent="0"/>
            <a:r>
              <a:rPr lang="sr-Latn-RS" sz="1500" i="0" dirty="0" smtClean="0"/>
              <a:t>      treba da bude spreman da im pomogne u svakom trenutku.</a:t>
            </a:r>
          </a:p>
          <a:p>
            <a:pPr marL="285750" indent="-285750">
              <a:buFontTx/>
              <a:buChar char="-"/>
            </a:pPr>
            <a:r>
              <a:rPr lang="sr-Latn-RS" sz="1500" i="0" dirty="0" smtClean="0"/>
              <a:t>Vođe ronjenja, grupe moraju da se pripreme za svaku situaciju, sve vreme vožnje čamcem osmatraju </a:t>
            </a:r>
          </a:p>
          <a:p>
            <a:pPr marL="285750" indent="-285750">
              <a:buFontTx/>
              <a:buChar char="-"/>
            </a:pPr>
            <a:r>
              <a:rPr lang="sr-Latn-RS" sz="1500" i="0" dirty="0" smtClean="0"/>
              <a:t>obalu i uočavaju mesta gde bi u slučaju potrebe mogli da pristanu i iskrcaju Ijude.</a:t>
            </a:r>
          </a:p>
          <a:p>
            <a:pPr marL="285750" indent="-285750">
              <a:buFontTx/>
              <a:buChar char="-"/>
            </a:pPr>
            <a:r>
              <a:rPr lang="sr-Latn-RS" sz="1500" i="0" dirty="0" smtClean="0"/>
              <a:t>Kad počne nevreme ronioci svu opremu zatvaraju u torbe sem maske disalice i peraja i povezuju </a:t>
            </a:r>
          </a:p>
          <a:p>
            <a:pPr marL="0" indent="0"/>
            <a:r>
              <a:rPr lang="sr-Latn-RS" sz="1500" i="0" dirty="0" smtClean="0"/>
              <a:t>       torbe sa pojasevima sa olovom jer u slučaju prevrtanja čamca ta će oprema biti homogena i lakša</a:t>
            </a:r>
          </a:p>
          <a:p>
            <a:pPr marL="0" indent="0"/>
            <a:r>
              <a:rPr lang="sr-Latn-RS" sz="1500" i="0" dirty="0" smtClean="0"/>
              <a:t>       za nalaženje.</a:t>
            </a:r>
          </a:p>
          <a:p>
            <a:pPr marL="285750" indent="-285750">
              <a:buFontTx/>
              <a:buChar char="-"/>
            </a:pPr>
            <a:r>
              <a:rPr lang="sr-Latn-RS" sz="1500" i="0" dirty="0" smtClean="0"/>
              <a:t>Kada je opasnost već neposredna, ronioci obavezno stavljaju peraja a maske drže spremne i stavljaju na sebe u slučaju potrebe.</a:t>
            </a:r>
          </a:p>
          <a:p>
            <a:pPr marL="0" indent="0"/>
            <a:r>
              <a:rPr lang="sr-Latn-RS" sz="1500" i="0" dirty="0" smtClean="0"/>
              <a:t> -    U slučaju potrebe vođa grupe spušta sidro u vodu i po napuštanju čamca, čamac će ostati negde</a:t>
            </a:r>
          </a:p>
          <a:p>
            <a:pPr marL="0" indent="0"/>
            <a:r>
              <a:rPr lang="sr-Latn-RS" sz="1500" i="0" dirty="0" smtClean="0"/>
              <a:t>       zakačen za dno.</a:t>
            </a:r>
          </a:p>
          <a:p>
            <a:pPr marL="0" indent="0"/>
            <a:r>
              <a:rPr lang="sr-Latn-RS" sz="1500" i="0" dirty="0" smtClean="0"/>
              <a:t> -    Treba poštovati pravilo da ronjenje uvek završavamo sa 50 bara u boci minimum, što će nam dobro </a:t>
            </a:r>
          </a:p>
          <a:p>
            <a:pPr marL="0" indent="0"/>
            <a:r>
              <a:rPr lang="sr-Latn-RS" sz="1500" i="0" dirty="0" smtClean="0"/>
              <a:t>       doći ako u ovakvim vremenskim uslovima izronimo dalje od čamca ili broda.   </a:t>
            </a:r>
          </a:p>
          <a:p>
            <a:pPr marL="0" indent="0"/>
            <a:r>
              <a:rPr lang="sr-Latn-RS" sz="1500" i="0" dirty="0" smtClean="0"/>
              <a:t> -     Vođa grupe mora da ima jasan stav šta treba da se radi, koje su procedure šta će uraditi ako se nešta</a:t>
            </a:r>
          </a:p>
          <a:p>
            <a:pPr marL="0" indent="0"/>
            <a:r>
              <a:rPr lang="sr-Latn-RS" sz="1500" i="0" dirty="0" smtClean="0"/>
              <a:t>       desi.</a:t>
            </a:r>
          </a:p>
          <a:p>
            <a:pPr marL="0" indent="0"/>
            <a:endParaRPr lang="sr-Latn-RS" sz="1500" i="0" dirty="0" smtClean="0"/>
          </a:p>
          <a:p>
            <a:pPr>
              <a:buFontTx/>
              <a:buChar char="-"/>
            </a:pPr>
            <a:endParaRPr lang="sr-Latn-RS" sz="1500" i="0" dirty="0" smtClean="0"/>
          </a:p>
          <a:p>
            <a:endParaRPr lang="sr-Latn-RS" sz="1500" i="0" dirty="0"/>
          </a:p>
        </p:txBody>
      </p:sp>
    </p:spTree>
    <p:extLst>
      <p:ext uri="{BB962C8B-B14F-4D97-AF65-F5344CB8AC3E}">
        <p14:creationId xmlns:p14="http://schemas.microsoft.com/office/powerpoint/2010/main" val="427736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272808" cy="1944216"/>
          </a:xfrm>
        </p:spPr>
        <p:txBody>
          <a:bodyPr/>
          <a:lstStyle/>
          <a:p>
            <a:pPr algn="l"/>
            <a:r>
              <a:rPr lang="sr-Latn-RS" altLang="ko-KR" sz="5400" dirty="0"/>
              <a:t>HVALA NA PAŽNJI</a:t>
            </a:r>
            <a:endParaRPr lang="ko-KR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내용 개체 틀 36"/>
          <p:cNvSpPr>
            <a:spLocks noGrp="1"/>
          </p:cNvSpPr>
          <p:nvPr>
            <p:ph idx="1"/>
          </p:nvPr>
        </p:nvSpPr>
        <p:spPr>
          <a:xfrm>
            <a:off x="722313" y="1196752"/>
            <a:ext cx="8110821" cy="5328592"/>
          </a:xfrm>
        </p:spPr>
        <p:txBody>
          <a:bodyPr>
            <a:normAutofit lnSpcReduction="10000"/>
          </a:bodyPr>
          <a:lstStyle/>
          <a:p>
            <a:pPr indent="0">
              <a:lnSpc>
                <a:spcPct val="110000"/>
              </a:lnSpc>
              <a:spcAft>
                <a:spcPts val="420"/>
              </a:spcAft>
            </a:pPr>
            <a:r>
              <a:rPr lang="hr" sz="1600" i="0" dirty="0" smtClean="0">
                <a:latin typeface="Calibri"/>
              </a:rPr>
              <a:t>Ronjenje </a:t>
            </a:r>
            <a:r>
              <a:rPr lang="hr" sz="1600" i="0" dirty="0">
                <a:latin typeface="Calibri"/>
              </a:rPr>
              <a:t>u otežanima uslovima određuju hidrometeorološki i lokacijski </a:t>
            </a:r>
            <a:r>
              <a:rPr lang="hr" sz="1600" i="0" dirty="0" smtClean="0">
                <a:latin typeface="Calibri"/>
              </a:rPr>
              <a:t>uslovi</a:t>
            </a:r>
            <a:r>
              <a:rPr lang="en-US" sz="1600" i="0" dirty="0" smtClean="0">
                <a:latin typeface="Calibri"/>
              </a:rPr>
              <a:t>.</a:t>
            </a:r>
          </a:p>
          <a:p>
            <a:pPr indent="0">
              <a:lnSpc>
                <a:spcPct val="110000"/>
              </a:lnSpc>
              <a:spcAft>
                <a:spcPts val="420"/>
              </a:spcAft>
            </a:pPr>
            <a:r>
              <a:rPr lang="hr" sz="1600" i="0" dirty="0" smtClean="0">
                <a:latin typeface="Calibri"/>
              </a:rPr>
              <a:t>Ronjenje </a:t>
            </a:r>
            <a:r>
              <a:rPr lang="hr" sz="1600" i="0" dirty="0">
                <a:latin typeface="Calibri"/>
              </a:rPr>
              <a:t>se smatra otežanim ukoliko se stekao jedan od sledećih uslova:</a:t>
            </a:r>
          </a:p>
          <a:p>
            <a:pPr indent="0">
              <a:lnSpc>
                <a:spcPct val="110000"/>
              </a:lnSpc>
              <a:spcAft>
                <a:spcPts val="420"/>
              </a:spcAft>
            </a:pPr>
            <a:endParaRPr lang="hr" sz="1600" i="0" dirty="0">
              <a:latin typeface="Calibri"/>
            </a:endParaRPr>
          </a:p>
          <a:p>
            <a:pPr marL="250952" indent="0">
              <a:lnSpc>
                <a:spcPct val="110000"/>
              </a:lnSpc>
            </a:pPr>
            <a:r>
              <a:rPr lang="hr" sz="1600" i="0" dirty="0">
                <a:latin typeface="Calibri"/>
              </a:rPr>
              <a:t>-    Izvođenje ronilačkih radova,</a:t>
            </a:r>
          </a:p>
          <a:p>
            <a:pPr marL="250952" indent="0">
              <a:lnSpc>
                <a:spcPct val="110000"/>
              </a:lnSpc>
            </a:pPr>
            <a:r>
              <a:rPr lang="hr" sz="1600" i="0" dirty="0">
                <a:latin typeface="Calibri"/>
              </a:rPr>
              <a:t>-    Ronjenje u struji bržoj od 1 m/s,</a:t>
            </a:r>
          </a:p>
          <a:p>
            <a:pPr marL="250952" indent="0">
              <a:lnSpc>
                <a:spcPct val="110000"/>
              </a:lnSpc>
            </a:pPr>
            <a:r>
              <a:rPr lang="hr" sz="1600" i="0" dirty="0">
                <a:latin typeface="Calibri"/>
              </a:rPr>
              <a:t>-    Ronjenje u vodi u kojoj je vidljivost manja od 1 m,</a:t>
            </a:r>
          </a:p>
          <a:p>
            <a:pPr marL="250952" indent="0">
              <a:lnSpc>
                <a:spcPct val="110000"/>
              </a:lnSpc>
            </a:pPr>
            <a:r>
              <a:rPr lang="hr" sz="1600" i="0" dirty="0">
                <a:latin typeface="Calibri"/>
              </a:rPr>
              <a:t>-    Ronjenje u vodi čija je temperatura niža od 12</a:t>
            </a:r>
            <a:r>
              <a:rPr lang="hr" sz="1600" i="0" baseline="30000" dirty="0">
                <a:latin typeface="Calibri"/>
              </a:rPr>
              <a:t>0</a:t>
            </a:r>
            <a:r>
              <a:rPr lang="hr" sz="1600" i="0" dirty="0">
                <a:latin typeface="Calibri"/>
              </a:rPr>
              <a:t>C,</a:t>
            </a:r>
          </a:p>
          <a:p>
            <a:pPr marL="250952" indent="0">
              <a:lnSpc>
                <a:spcPct val="110000"/>
              </a:lnSpc>
            </a:pPr>
            <a:r>
              <a:rPr lang="hr" sz="1600" i="0" dirty="0">
                <a:latin typeface="Calibri"/>
              </a:rPr>
              <a:t>-    Ronjenje u olupinama,</a:t>
            </a:r>
          </a:p>
          <a:p>
            <a:pPr marL="250952" indent="0">
              <a:lnSpc>
                <a:spcPct val="110000"/>
              </a:lnSpc>
            </a:pPr>
            <a:r>
              <a:rPr lang="hr" sz="1600" i="0" dirty="0">
                <a:latin typeface="Calibri"/>
              </a:rPr>
              <a:t>-    Ronjenje pod ledom,</a:t>
            </a:r>
          </a:p>
          <a:p>
            <a:pPr marL="250952" indent="0">
              <a:lnSpc>
                <a:spcPct val="110000"/>
              </a:lnSpc>
            </a:pPr>
            <a:r>
              <a:rPr lang="hr" sz="1600" i="0" dirty="0">
                <a:latin typeface="Calibri"/>
              </a:rPr>
              <a:t>-    Ronjenje u pećinama,</a:t>
            </a:r>
          </a:p>
          <a:p>
            <a:pPr marL="250952" indent="0">
              <a:lnSpc>
                <a:spcPct val="110000"/>
              </a:lnSpc>
              <a:spcAft>
                <a:spcPts val="420"/>
              </a:spcAft>
            </a:pPr>
            <a:r>
              <a:rPr lang="hr" sz="1600" i="0" dirty="0">
                <a:latin typeface="Calibri"/>
              </a:rPr>
              <a:t>-    Ronjenje noću.</a:t>
            </a:r>
          </a:p>
          <a:p>
            <a:pPr marL="250952" indent="0">
              <a:lnSpc>
                <a:spcPct val="110000"/>
              </a:lnSpc>
              <a:spcAft>
                <a:spcPts val="420"/>
              </a:spcAft>
            </a:pPr>
            <a:endParaRPr lang="hr" sz="1600" i="0" dirty="0">
              <a:latin typeface="Calibri"/>
            </a:endParaRPr>
          </a:p>
          <a:p>
            <a:pPr indent="0">
              <a:lnSpc>
                <a:spcPct val="110000"/>
              </a:lnSpc>
              <a:spcAft>
                <a:spcPts val="420"/>
              </a:spcAft>
            </a:pPr>
            <a:r>
              <a:rPr lang="hr" sz="1600" i="0" dirty="0">
                <a:latin typeface="Calibri"/>
              </a:rPr>
              <a:t>Sva ronjenja u otežanim uslovima zahtevaju posebne dodatne </a:t>
            </a:r>
            <a:r>
              <a:rPr lang="en-US" sz="1600" i="0" dirty="0">
                <a:latin typeface="Calibri"/>
              </a:rPr>
              <a:t>mere </a:t>
            </a:r>
            <a:r>
              <a:rPr lang="hr" sz="1600" i="0" dirty="0">
                <a:latin typeface="Calibri"/>
              </a:rPr>
              <a:t>sigurnosti u planiranju i realizaciji tih aktivnosti.</a:t>
            </a:r>
          </a:p>
          <a:p>
            <a:pPr indent="0">
              <a:lnSpc>
                <a:spcPct val="110000"/>
              </a:lnSpc>
              <a:spcAft>
                <a:spcPts val="2100"/>
              </a:spcAft>
            </a:pPr>
            <a:r>
              <a:rPr lang="hr" sz="1600" i="0" dirty="0">
                <a:latin typeface="Calibri"/>
              </a:rPr>
              <a:t>Osposobljenost za ronjenje u otežanim uslovima se stiče na kursevima za više ronilačke</a:t>
            </a:r>
            <a:r>
              <a:rPr lang="hr" i="0" dirty="0">
                <a:latin typeface="Calibri"/>
              </a:rPr>
              <a:t>        </a:t>
            </a:r>
            <a:r>
              <a:rPr lang="hr" sz="1600" i="0" dirty="0">
                <a:latin typeface="Calibri"/>
              </a:rPr>
              <a:t> kategorije i specijalističkim kursevima u skladu sa ovim dokumentom.</a:t>
            </a:r>
          </a:p>
          <a:p>
            <a:pPr indent="0">
              <a:lnSpc>
                <a:spcPct val="110000"/>
              </a:lnSpc>
              <a:spcAft>
                <a:spcPts val="420"/>
              </a:spcAft>
            </a:pPr>
            <a:endParaRPr lang="hr" sz="1600" i="0" dirty="0">
              <a:latin typeface="Calibri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722313" y="116632"/>
            <a:ext cx="7234237" cy="796925"/>
          </a:xfrm>
        </p:spPr>
        <p:txBody>
          <a:bodyPr>
            <a:normAutofit fontScale="90000"/>
          </a:bodyPr>
          <a:lstStyle/>
          <a:p>
            <a:pPr indent="0"/>
            <a:r>
              <a:rPr lang="hr" sz="2800" dirty="0" smtClean="0">
                <a:latin typeface="Calibri"/>
              </a:rPr>
              <a:t>ORGANIZACIJA RONJENJA </a:t>
            </a:r>
            <a:r>
              <a:rPr lang="hr" sz="2800" dirty="0">
                <a:latin typeface="Calibri"/>
              </a:rPr>
              <a:t>U OTEŽANIM USLOVIMA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 smtClean="0"/>
              <a:t>ORGANIZACIJA RONJENJA </a:t>
            </a:r>
            <a:r>
              <a:rPr lang="pl-PL" b="0" dirty="0"/>
              <a:t>U OTEŽANIM USLOVIMA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i="0" dirty="0" smtClean="0"/>
              <a:t>	</a:t>
            </a:r>
          </a:p>
          <a:p>
            <a:r>
              <a:rPr lang="sr-Latn-RS" i="0" dirty="0" smtClean="0"/>
              <a:t>	</a:t>
            </a:r>
            <a:r>
              <a:rPr lang="en-US" i="0" dirty="0" smtClean="0"/>
              <a:t>	</a:t>
            </a:r>
          </a:p>
          <a:p>
            <a:endParaRPr lang="en-US" i="0" dirty="0"/>
          </a:p>
          <a:p>
            <a:r>
              <a:rPr lang="en-US" i="0" dirty="0" smtClean="0"/>
              <a:t>		</a:t>
            </a:r>
            <a:r>
              <a:rPr lang="sr-Latn-RS" i="0" dirty="0" smtClean="0"/>
              <a:t>T16.  ORGANIZACIJA RONJENJA U OTEŽANIM USLOVIMA</a:t>
            </a:r>
          </a:p>
          <a:p>
            <a:r>
              <a:rPr lang="sr-Latn-RS" i="0" dirty="0" smtClean="0"/>
              <a:t>	</a:t>
            </a:r>
            <a:r>
              <a:rPr lang="en-US" i="0" dirty="0" smtClean="0"/>
              <a:t>	</a:t>
            </a:r>
            <a:r>
              <a:rPr lang="sr-Latn-RS" i="0" dirty="0" smtClean="0"/>
              <a:t>(Uslovi i standardi za obuku i obavljanje ronjenja </a:t>
            </a:r>
            <a:r>
              <a:rPr lang="en-US" i="0" dirty="0" smtClean="0"/>
              <a:t>-</a:t>
            </a:r>
            <a:r>
              <a:rPr lang="sr-Latn-RS" i="0" dirty="0" smtClean="0"/>
              <a:t> “UZOR”)</a:t>
            </a:r>
          </a:p>
          <a:p>
            <a:endParaRPr lang="sr-Latn-RS" i="0" dirty="0" smtClean="0"/>
          </a:p>
          <a:p>
            <a:r>
              <a:rPr lang="sr-Latn-RS" i="0" dirty="0" smtClean="0"/>
              <a:t>	</a:t>
            </a:r>
            <a:r>
              <a:rPr lang="en-US" i="0" dirty="0" smtClean="0"/>
              <a:t>	 -     </a:t>
            </a:r>
            <a:r>
              <a:rPr lang="sr-Latn-RS" i="0" dirty="0" smtClean="0"/>
              <a:t>Sukcesivna ronjenja,</a:t>
            </a:r>
          </a:p>
          <a:p>
            <a:r>
              <a:rPr lang="en-US" i="0" dirty="0" smtClean="0"/>
              <a:t>	</a:t>
            </a:r>
            <a:r>
              <a:rPr lang="sr-Latn-RS" i="0" dirty="0" smtClean="0"/>
              <a:t>	</a:t>
            </a:r>
            <a:r>
              <a:rPr lang="en-US" i="0" dirty="0" smtClean="0"/>
              <a:t> -     </a:t>
            </a:r>
            <a:r>
              <a:rPr lang="sr-Latn-RS" i="0" dirty="0" smtClean="0"/>
              <a:t>Noćna ronjenja i ronjenja u uslovima loše vidljivosti,</a:t>
            </a:r>
          </a:p>
          <a:p>
            <a:r>
              <a:rPr lang="en-US" i="0" dirty="0" smtClean="0"/>
              <a:t>	</a:t>
            </a:r>
            <a:r>
              <a:rPr lang="sr-Latn-RS" i="0" dirty="0" smtClean="0"/>
              <a:t>	</a:t>
            </a:r>
            <a:r>
              <a:rPr lang="en-US" i="0" dirty="0" smtClean="0"/>
              <a:t> -     </a:t>
            </a:r>
            <a:r>
              <a:rPr lang="sr-Latn-RS" i="0" dirty="0" smtClean="0"/>
              <a:t>Ronjenja u struji,</a:t>
            </a:r>
          </a:p>
          <a:p>
            <a:r>
              <a:rPr lang="en-US" i="0" dirty="0" smtClean="0"/>
              <a:t>	</a:t>
            </a:r>
            <a:r>
              <a:rPr lang="sr-Latn-RS" i="0" dirty="0" smtClean="0"/>
              <a:t>	</a:t>
            </a:r>
            <a:r>
              <a:rPr lang="en-US" i="0" dirty="0" smtClean="0"/>
              <a:t> -     </a:t>
            </a:r>
            <a:r>
              <a:rPr lang="sr-Latn-RS" i="0" dirty="0" smtClean="0"/>
              <a:t>Ronjenja u zatvorenom prostoru,</a:t>
            </a:r>
          </a:p>
          <a:p>
            <a:r>
              <a:rPr lang="en-US" i="0" dirty="0" smtClean="0"/>
              <a:t>	</a:t>
            </a:r>
            <a:r>
              <a:rPr lang="sr-Latn-RS" i="0" dirty="0" smtClean="0"/>
              <a:t>	</a:t>
            </a:r>
            <a:r>
              <a:rPr lang="en-US" i="0" dirty="0" smtClean="0"/>
              <a:t> -     </a:t>
            </a:r>
            <a:r>
              <a:rPr lang="sr-Latn-RS" i="0" dirty="0" smtClean="0"/>
              <a:t>Ronjenja u lošim hidrometeorološkim uslovima.</a:t>
            </a:r>
          </a:p>
          <a:p>
            <a:endParaRPr lang="sr-Latn-RS" i="0" dirty="0"/>
          </a:p>
        </p:txBody>
      </p:sp>
    </p:spTree>
    <p:extLst>
      <p:ext uri="{BB962C8B-B14F-4D97-AF65-F5344CB8AC3E}">
        <p14:creationId xmlns:p14="http://schemas.microsoft.com/office/powerpoint/2010/main" val="22558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AC30B-DA3F-4E3E-28C5-C8F6118AF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0">
              <a:spcBef>
                <a:spcPts val="2100"/>
              </a:spcBef>
              <a:spcAft>
                <a:spcPts val="1050"/>
              </a:spcAft>
            </a:pPr>
            <a:r>
              <a:rPr lang="en-US" b="0" dirty="0" smtClean="0">
                <a:latin typeface="Calibri"/>
              </a:rPr>
              <a:t>T16.1.  </a:t>
            </a:r>
            <a:r>
              <a:rPr lang="hr" b="0" dirty="0" smtClean="0">
                <a:latin typeface="Calibri"/>
              </a:rPr>
              <a:t>SUKCESIVNA </a:t>
            </a:r>
            <a:r>
              <a:rPr lang="hr" b="0" dirty="0">
                <a:latin typeface="Calibri"/>
              </a:rPr>
              <a:t>RONJENJA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82F21-EB04-5691-BEB8-597D9C95E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76867"/>
            <a:ext cx="8424936" cy="4861277"/>
          </a:xfrm>
        </p:spPr>
        <p:txBody>
          <a:bodyPr/>
          <a:lstStyle/>
          <a:p>
            <a:pPr indent="0">
              <a:lnSpc>
                <a:spcPct val="150000"/>
              </a:lnSpc>
              <a:spcAft>
                <a:spcPts val="420"/>
              </a:spcAft>
            </a:pPr>
            <a:endParaRPr lang="sr-Latn-RS" i="0" dirty="0" smtClean="0">
              <a:latin typeface="Calibri"/>
            </a:endParaRPr>
          </a:p>
          <a:p>
            <a:pPr indent="0">
              <a:spcAft>
                <a:spcPts val="420"/>
              </a:spcAft>
            </a:pPr>
            <a:r>
              <a:rPr lang="sr-Latn-RS" i="0" dirty="0" smtClean="0">
                <a:latin typeface="Calibri"/>
              </a:rPr>
              <a:t>Ponovljenim (sukcesivnim) ronjenjem se smatra svako ponovljeno ronjenje u intervalu kraćem</a:t>
            </a:r>
            <a:r>
              <a:rPr lang="en-US" i="0" dirty="0" smtClean="0">
                <a:latin typeface="Calibri"/>
              </a:rPr>
              <a:t> </a:t>
            </a:r>
            <a:r>
              <a:rPr lang="sr-Latn-RS" i="0" dirty="0" smtClean="0">
                <a:latin typeface="Calibri"/>
              </a:rPr>
              <a:t> od 12 sati.</a:t>
            </a:r>
          </a:p>
          <a:p>
            <a:pPr indent="0">
              <a:spcAft>
                <a:spcPts val="420"/>
              </a:spcAft>
            </a:pPr>
            <a:r>
              <a:rPr lang="sr-Latn-RS" i="0" dirty="0" smtClean="0">
                <a:latin typeface="Calibri"/>
              </a:rPr>
              <a:t>S obzirom da je nakon pravilnog izrona za desaturaciju organizma neophodno da prođe 12 sati,</a:t>
            </a:r>
            <a:r>
              <a:rPr lang="en-US" i="0" dirty="0" smtClean="0">
                <a:latin typeface="Calibri"/>
              </a:rPr>
              <a:t> </a:t>
            </a:r>
            <a:r>
              <a:rPr lang="sr-Latn-RS" i="0" dirty="0" smtClean="0">
                <a:latin typeface="Calibri"/>
              </a:rPr>
              <a:t>prilikom novog zarona u ovom periodu, mora se voditi računa o azotu (rezidualnom) koji je</a:t>
            </a:r>
            <a:r>
              <a:rPr lang="en-US" i="0" dirty="0" smtClean="0">
                <a:latin typeface="Calibri"/>
              </a:rPr>
              <a:t>   </a:t>
            </a:r>
            <a:r>
              <a:rPr lang="sr-Latn-RS" i="0" dirty="0" smtClean="0">
                <a:latin typeface="Calibri"/>
              </a:rPr>
              <a:t>    </a:t>
            </a:r>
            <a:r>
              <a:rPr lang="en-US" i="0" dirty="0" smtClean="0">
                <a:latin typeface="Calibri"/>
              </a:rPr>
              <a:t>   </a:t>
            </a:r>
            <a:r>
              <a:rPr lang="sr-Latn-RS" i="0" dirty="0" smtClean="0"/>
              <a:t>preostao </a:t>
            </a:r>
            <a:r>
              <a:rPr lang="sr-Latn-RS" i="0" dirty="0"/>
              <a:t>u organizmu iz predhodnih urona. </a:t>
            </a:r>
            <a:r>
              <a:rPr lang="sr-Latn-RS" i="0" dirty="0" smtClean="0"/>
              <a:t>U </a:t>
            </a:r>
            <a:r>
              <a:rPr lang="sr-Latn-RS" i="0" dirty="0"/>
              <a:t>suprotnom, može doći do dekompresione bolesti i pored </a:t>
            </a:r>
            <a:r>
              <a:rPr lang="en-US" i="0" dirty="0" err="1" smtClean="0"/>
              <a:t>pravilno</a:t>
            </a:r>
            <a:r>
              <a:rPr lang="en-US" i="0" dirty="0" smtClean="0"/>
              <a:t> </a:t>
            </a:r>
            <a:r>
              <a:rPr lang="en-US" i="0" dirty="0" err="1" smtClean="0"/>
              <a:t>izve</a:t>
            </a:r>
            <a:r>
              <a:rPr lang="sr-Latn-RS" i="0" dirty="0" smtClean="0"/>
              <a:t>dene </a:t>
            </a:r>
            <a:r>
              <a:rPr lang="sr-Latn-RS" i="0" dirty="0" smtClean="0">
                <a:latin typeface="Calibri"/>
              </a:rPr>
              <a:t>standarne profilaktičke dekompresije.</a:t>
            </a:r>
          </a:p>
          <a:p>
            <a:pPr indent="0">
              <a:spcAft>
                <a:spcPts val="2100"/>
              </a:spcAft>
            </a:pPr>
            <a:r>
              <a:rPr lang="sr-Latn-RS" i="0" dirty="0" smtClean="0">
                <a:latin typeface="Calibri"/>
              </a:rPr>
              <a:t>Proračun dekompresionih zastanaka kod sukcesivnih ronjenja vrši se upotrebom tablica                  (određivanjem grupe ponavljanja, površinskog intervala i dodatak na vreme ponovljenog</a:t>
            </a:r>
            <a:r>
              <a:rPr lang="en-US" i="0" dirty="0" smtClean="0">
                <a:latin typeface="Calibri"/>
              </a:rPr>
              <a:t>            </a:t>
            </a:r>
            <a:r>
              <a:rPr lang="sr-Latn-RS" i="0" dirty="0" smtClean="0">
                <a:latin typeface="Calibri"/>
              </a:rPr>
              <a:t> ronjenja).</a:t>
            </a:r>
          </a:p>
          <a:p>
            <a:pPr>
              <a:lnSpc>
                <a:spcPct val="150000"/>
              </a:lnSpc>
            </a:pPr>
            <a:endParaRPr lang="sr-Latn-RS" i="0" dirty="0"/>
          </a:p>
        </p:txBody>
      </p:sp>
    </p:spTree>
    <p:extLst>
      <p:ext uri="{BB962C8B-B14F-4D97-AF65-F5344CB8AC3E}">
        <p14:creationId xmlns:p14="http://schemas.microsoft.com/office/powerpoint/2010/main" val="21809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1E141-A7D5-F29D-B3E5-D90BD1888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18" y="404664"/>
            <a:ext cx="7234558" cy="864096"/>
          </a:xfrm>
        </p:spPr>
        <p:txBody>
          <a:bodyPr>
            <a:normAutofit fontScale="90000"/>
          </a:bodyPr>
          <a:lstStyle/>
          <a:p>
            <a:r>
              <a:rPr lang="en-US" sz="2800" b="0" dirty="0" smtClean="0">
                <a:latin typeface="Calibri"/>
              </a:rPr>
              <a:t>T16.2. </a:t>
            </a:r>
            <a:r>
              <a:rPr lang="hr" sz="2800" b="0" dirty="0" smtClean="0">
                <a:latin typeface="Calibri"/>
              </a:rPr>
              <a:t>NOĆNA </a:t>
            </a:r>
            <a:r>
              <a:rPr lang="hr" sz="2800" b="0" dirty="0">
                <a:latin typeface="Calibri"/>
              </a:rPr>
              <a:t>RONJENJA I RONJENJA U USLOVIMA                </a:t>
            </a:r>
            <a:r>
              <a:rPr lang="en-US" sz="2800" b="0" dirty="0" smtClean="0">
                <a:latin typeface="Calibri"/>
              </a:rPr>
              <a:t>        	</a:t>
            </a:r>
            <a:r>
              <a:rPr lang="hr" sz="2800" b="0" dirty="0" smtClean="0">
                <a:latin typeface="Calibri"/>
              </a:rPr>
              <a:t>LOŠE </a:t>
            </a:r>
            <a:r>
              <a:rPr lang="hr" sz="2800" b="0" dirty="0">
                <a:latin typeface="Calibri"/>
              </a:rPr>
              <a:t>VIDLJIVOSTI</a:t>
            </a:r>
            <a:br>
              <a:rPr lang="hr" sz="2800" b="0" dirty="0">
                <a:latin typeface="Calibri"/>
              </a:rPr>
            </a:b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7F482-E009-9FB7-6206-0C9D9FA21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4608512"/>
          </a:xfrm>
        </p:spPr>
        <p:txBody>
          <a:bodyPr>
            <a:normAutofit/>
          </a:bodyPr>
          <a:lstStyle/>
          <a:p>
            <a:pPr indent="0">
              <a:spcAft>
                <a:spcPts val="420"/>
              </a:spcAft>
            </a:pPr>
            <a:r>
              <a:rPr lang="hr" sz="1600" i="0" dirty="0">
                <a:latin typeface="Calibri"/>
              </a:rPr>
              <a:t>Do smanjenja vidljivosti u vodi dolazi usled prisustva neprozirnih čestica u vodi koje </a:t>
            </a:r>
            <a:r>
              <a:rPr lang="hr" sz="1600" i="0" dirty="0" smtClean="0">
                <a:latin typeface="Calibri"/>
              </a:rPr>
              <a:t>zamućuju </a:t>
            </a:r>
            <a:r>
              <a:rPr lang="hr" sz="1600" i="0" dirty="0">
                <a:latin typeface="Calibri"/>
              </a:rPr>
              <a:t>vodu. </a:t>
            </a:r>
            <a:endParaRPr lang="en-US" sz="1600" i="0" dirty="0" smtClean="0">
              <a:latin typeface="Calibri"/>
            </a:endParaRPr>
          </a:p>
          <a:p>
            <a:pPr indent="0">
              <a:spcAft>
                <a:spcPts val="420"/>
              </a:spcAft>
            </a:pPr>
            <a:r>
              <a:rPr lang="hr" sz="1600" i="0" dirty="0" smtClean="0">
                <a:latin typeface="Calibri"/>
              </a:rPr>
              <a:t>Stepen </a:t>
            </a:r>
            <a:r>
              <a:rPr lang="hr" sz="1600" i="0" dirty="0">
                <a:latin typeface="Calibri"/>
              </a:rPr>
              <a:t>zamućenosti vode </a:t>
            </a:r>
            <a:r>
              <a:rPr lang="hr" sz="1600" i="0" dirty="0" smtClean="0">
                <a:latin typeface="Calibri"/>
              </a:rPr>
              <a:t>odre</a:t>
            </a:r>
            <a:r>
              <a:rPr lang="sr-Latn-RS" i="0" dirty="0">
                <a:latin typeface="Calibri"/>
              </a:rPr>
              <a:t>đ</a:t>
            </a:r>
            <a:r>
              <a:rPr lang="hr" sz="1600" i="0" dirty="0" smtClean="0">
                <a:latin typeface="Calibri"/>
              </a:rPr>
              <a:t>ujemo </a:t>
            </a:r>
            <a:r>
              <a:rPr lang="hr" sz="1600" i="0" dirty="0">
                <a:latin typeface="Calibri"/>
              </a:rPr>
              <a:t>pojmom daljine vidljivosti u </a:t>
            </a:r>
            <a:r>
              <a:rPr lang="hr" sz="1600" i="0" dirty="0" smtClean="0">
                <a:latin typeface="Calibri"/>
              </a:rPr>
              <a:t>vodi</a:t>
            </a:r>
            <a:r>
              <a:rPr lang="en-US" i="0" dirty="0">
                <a:latin typeface="Calibri"/>
              </a:rPr>
              <a:t>.</a:t>
            </a:r>
            <a:endParaRPr lang="hr" sz="1600" i="0" dirty="0">
              <a:latin typeface="Calibri"/>
            </a:endParaRPr>
          </a:p>
          <a:p>
            <a:pPr indent="0">
              <a:spcAft>
                <a:spcPts val="420"/>
              </a:spcAft>
            </a:pPr>
            <a:r>
              <a:rPr lang="en-US" i="0" dirty="0">
                <a:latin typeface="Calibri"/>
              </a:rPr>
              <a:t>S</a:t>
            </a:r>
            <a:r>
              <a:rPr lang="hr" sz="1600" i="0" dirty="0" smtClean="0">
                <a:latin typeface="Calibri"/>
              </a:rPr>
              <a:t>manjenom </a:t>
            </a:r>
            <a:r>
              <a:rPr lang="hr" sz="1600" i="0" dirty="0">
                <a:latin typeface="Calibri"/>
              </a:rPr>
              <a:t>vidljivošću se smatra svako ronjenje u vodi u kojoj je vidljivost manja od 3 metra</a:t>
            </a:r>
            <a:r>
              <a:rPr lang="hr" sz="1600" i="0" dirty="0" smtClean="0">
                <a:latin typeface="Calibri"/>
              </a:rPr>
              <a:t>.</a:t>
            </a:r>
            <a:endParaRPr lang="hr" sz="1600" i="0" dirty="0">
              <a:latin typeface="Calibri"/>
            </a:endParaRPr>
          </a:p>
          <a:p>
            <a:pPr indent="0"/>
            <a:endParaRPr lang="en-US" sz="1600" i="0" dirty="0" smtClean="0">
              <a:latin typeface="Calibri"/>
            </a:endParaRPr>
          </a:p>
          <a:p>
            <a:pPr indent="0"/>
            <a:r>
              <a:rPr lang="hr" sz="1600" i="0" dirty="0" smtClean="0">
                <a:latin typeface="Calibri"/>
              </a:rPr>
              <a:t>Za </a:t>
            </a:r>
            <a:r>
              <a:rPr lang="hr" sz="1600" i="0" dirty="0">
                <a:latin typeface="Calibri"/>
              </a:rPr>
              <a:t>razliku od ronjenja u smanjenoj vidljivosti danju, kod ronjenja noću potrebno je </a:t>
            </a:r>
            <a:r>
              <a:rPr lang="hr" sz="1600" i="0" dirty="0" smtClean="0">
                <a:latin typeface="Calibri"/>
              </a:rPr>
              <a:t>primeniti</a:t>
            </a:r>
            <a:r>
              <a:rPr lang="en-US" sz="1600" i="0" dirty="0" smtClean="0">
                <a:latin typeface="Calibri"/>
              </a:rPr>
              <a:t> </a:t>
            </a:r>
          </a:p>
          <a:p>
            <a:pPr indent="0"/>
            <a:r>
              <a:rPr lang="hr" sz="1600" i="0" dirty="0" smtClean="0">
                <a:latin typeface="Calibri"/>
              </a:rPr>
              <a:t>posebnu </a:t>
            </a:r>
            <a:r>
              <a:rPr lang="hr" sz="1600" i="0" dirty="0">
                <a:latin typeface="Calibri"/>
              </a:rPr>
              <a:t>opremu i poseban način komunikacije </a:t>
            </a:r>
            <a:r>
              <a:rPr lang="hr" sz="1600" i="0" dirty="0" smtClean="0">
                <a:latin typeface="Calibri"/>
              </a:rPr>
              <a:t>među </a:t>
            </a:r>
            <a:r>
              <a:rPr lang="hr" sz="1600" i="0" dirty="0">
                <a:latin typeface="Calibri"/>
              </a:rPr>
              <a:t>roniocima.</a:t>
            </a:r>
          </a:p>
          <a:p>
            <a:pPr indent="0"/>
            <a:endParaRPr lang="hr" i="0" dirty="0">
              <a:latin typeface="Calibri"/>
            </a:endParaRPr>
          </a:p>
          <a:p>
            <a:pPr indent="0"/>
            <a:r>
              <a:rPr lang="sr-Latn-RS" sz="1600" i="0" dirty="0">
                <a:latin typeface="Calibri"/>
              </a:rPr>
              <a:t>Od opreme za noćno ronjenje je neophodno obezbediti </a:t>
            </a:r>
            <a:r>
              <a:rPr lang="sr-Latn-RS" sz="1600" i="0" dirty="0" smtClean="0">
                <a:latin typeface="Calibri"/>
              </a:rPr>
              <a:t>:</a:t>
            </a:r>
            <a:endParaRPr lang="sr-Latn-RS" sz="1600" i="0" dirty="0">
              <a:latin typeface="Calibri"/>
            </a:endParaRPr>
          </a:p>
          <a:p>
            <a:pPr marL="628650" indent="-285750">
              <a:buFontTx/>
              <a:buChar char="-"/>
            </a:pPr>
            <a:r>
              <a:rPr lang="sr-Latn-RS" sz="1600" i="0" dirty="0">
                <a:latin typeface="Calibri"/>
              </a:rPr>
              <a:t>površinska i podvodna svetla-primarno i sekundarno svetlo (</a:t>
            </a:r>
            <a:r>
              <a:rPr lang="sr-Latn-RS" sz="1600" i="0" dirty="0" smtClean="0">
                <a:latin typeface="Calibri"/>
              </a:rPr>
              <a:t>takođe </a:t>
            </a:r>
            <a:r>
              <a:rPr lang="sr-Latn-RS" sz="1600" i="0" dirty="0">
                <a:latin typeface="Calibri"/>
              </a:rPr>
              <a:t>se koriste i bljeskalice</a:t>
            </a:r>
          </a:p>
          <a:p>
            <a:pPr indent="0"/>
            <a:r>
              <a:rPr lang="sr-Latn-RS" sz="1600" i="0" dirty="0">
                <a:latin typeface="Calibri"/>
              </a:rPr>
              <a:t>      koje ritmički pulsiraju dajući svetlost</a:t>
            </a:r>
            <a:r>
              <a:rPr lang="sr-Latn-RS" sz="1600" i="0" dirty="0" smtClean="0">
                <a:latin typeface="Calibri"/>
              </a:rPr>
              <a:t>)</a:t>
            </a:r>
            <a:r>
              <a:rPr lang="en-US" sz="1600" i="0" dirty="0" smtClean="0">
                <a:latin typeface="Calibri"/>
              </a:rPr>
              <a:t>,</a:t>
            </a:r>
            <a:endParaRPr lang="sr-Latn-RS" sz="1600" i="0" dirty="0">
              <a:latin typeface="Calibri"/>
            </a:endParaRPr>
          </a:p>
          <a:p>
            <a:pPr marL="628650" indent="-285750">
              <a:buFontTx/>
              <a:buChar char="-"/>
            </a:pPr>
            <a:r>
              <a:rPr lang="sr-Latn-RS" sz="1600" i="0" dirty="0">
                <a:latin typeface="Calibri"/>
              </a:rPr>
              <a:t>Kod noćnog ronjenja veoma je korisno upotrebiti užad za zaron, izron i dekompresione</a:t>
            </a:r>
          </a:p>
          <a:p>
            <a:pPr indent="0"/>
            <a:r>
              <a:rPr lang="sr-Latn-RS" i="0" dirty="0">
                <a:latin typeface="Calibri"/>
              </a:rPr>
              <a:t>      zastanke (umesto užeta može se koristiti sidreni konop</a:t>
            </a:r>
            <a:r>
              <a:rPr lang="sr-Latn-RS" i="0" dirty="0" smtClean="0">
                <a:latin typeface="Calibri"/>
              </a:rPr>
              <a:t>)</a:t>
            </a:r>
            <a:r>
              <a:rPr lang="en-US" i="0" dirty="0" smtClean="0">
                <a:latin typeface="Calibri"/>
              </a:rPr>
              <a:t>,</a:t>
            </a:r>
            <a:endParaRPr lang="sr-Latn-RS" sz="1600" i="0" dirty="0">
              <a:latin typeface="Calibri"/>
            </a:endParaRPr>
          </a:p>
          <a:p>
            <a:pPr marL="628650" indent="-285750">
              <a:buFontTx/>
              <a:buChar char="-"/>
            </a:pPr>
            <a:r>
              <a:rPr lang="sr-Latn-RS" sz="1600" i="0" dirty="0">
                <a:latin typeface="Calibri"/>
              </a:rPr>
              <a:t>Pored svega do sada navedenog treba imati kompas koji nam omogućava orjentisanje</a:t>
            </a:r>
          </a:p>
          <a:p>
            <a:pPr indent="0"/>
            <a:r>
              <a:rPr lang="sr-Latn-RS" i="0" dirty="0">
                <a:latin typeface="Calibri"/>
              </a:rPr>
              <a:t>      pod vodom, ronilački nož, rukavice, zviždaljku.</a:t>
            </a:r>
          </a:p>
          <a:p>
            <a:pPr indent="0">
              <a:lnSpc>
                <a:spcPts val="1704"/>
              </a:lnSpc>
            </a:pPr>
            <a:endParaRPr lang="hr" sz="1600" i="0" dirty="0">
              <a:latin typeface="Calibri"/>
            </a:endParaRPr>
          </a:p>
          <a:p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56501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19626-B7B2-C2F0-6676-771506502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0" dirty="0" smtClean="0"/>
              <a:t>T16.2. </a:t>
            </a:r>
            <a:r>
              <a:rPr lang="sr-Latn-RS" b="0" dirty="0" smtClean="0"/>
              <a:t>NOĆNA </a:t>
            </a:r>
            <a:r>
              <a:rPr lang="sr-Latn-RS" b="0" dirty="0"/>
              <a:t>RONJENJA I RONJENJA U USLOVIMA                        </a:t>
            </a:r>
            <a:r>
              <a:rPr lang="en-US" b="0" dirty="0" smtClean="0"/>
              <a:t>	</a:t>
            </a:r>
            <a:r>
              <a:rPr lang="sr-Latn-RS" b="0" dirty="0" smtClean="0"/>
              <a:t>LOŠE </a:t>
            </a:r>
            <a:r>
              <a:rPr lang="sr-Latn-RS" b="0" dirty="0"/>
              <a:t>VIDLJIVOSTI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BE846-1E9E-9F39-CCC2-28192A4CE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76867"/>
            <a:ext cx="8509606" cy="5060445"/>
          </a:xfrm>
        </p:spPr>
        <p:txBody>
          <a:bodyPr>
            <a:normAutofit/>
          </a:bodyPr>
          <a:lstStyle/>
          <a:p>
            <a:endParaRPr lang="sr-Latn-RS" i="0" dirty="0" smtClean="0"/>
          </a:p>
          <a:p>
            <a:r>
              <a:rPr lang="sr-Latn-RS" i="0" dirty="0" smtClean="0"/>
              <a:t>Da </a:t>
            </a:r>
            <a:r>
              <a:rPr lang="sr-Latn-RS" i="0" dirty="0"/>
              <a:t>bi smanjili stres pri noćnom ronjenju, treba napraviti plan ronjenja koji obuhvata :</a:t>
            </a:r>
          </a:p>
          <a:p>
            <a:endParaRPr lang="sr-Latn-RS" i="0" dirty="0"/>
          </a:p>
          <a:p>
            <a:r>
              <a:rPr lang="sr-Latn-RS" i="0" dirty="0"/>
              <a:t>-	Izbor ronilačke lokacije (koja mora odgovarati nivou obučenosti i iskustvu ronilaca                           (obično su to mesta koja su nam poznata sa dnevnih </a:t>
            </a:r>
            <a:r>
              <a:rPr lang="sr-Latn-RS" i="0" dirty="0" smtClean="0"/>
              <a:t>ronjenja</a:t>
            </a:r>
            <a:r>
              <a:rPr lang="en-US" i="0" dirty="0" smtClean="0"/>
              <a:t>),</a:t>
            </a:r>
            <a:endParaRPr lang="sr-Latn-RS" i="0" dirty="0"/>
          </a:p>
          <a:p>
            <a:r>
              <a:rPr lang="sr-Latn-RS" i="0" dirty="0"/>
              <a:t>-	Dubinu ograničiti na 15 </a:t>
            </a:r>
            <a:r>
              <a:rPr lang="sr-Latn-RS" i="0" dirty="0" smtClean="0"/>
              <a:t>metara</a:t>
            </a:r>
            <a:r>
              <a:rPr lang="en-US" i="0" dirty="0" smtClean="0"/>
              <a:t>,</a:t>
            </a:r>
            <a:endParaRPr lang="sr-Latn-RS" i="0" dirty="0"/>
          </a:p>
          <a:p>
            <a:r>
              <a:rPr lang="sr-Latn-RS" i="0" dirty="0"/>
              <a:t>-	Odrediti maksimalno vreme provedeno na </a:t>
            </a:r>
            <a:r>
              <a:rPr lang="sr-Latn-RS" i="0" dirty="0" smtClean="0"/>
              <a:t>dnu</a:t>
            </a:r>
            <a:r>
              <a:rPr lang="en-US" i="0" dirty="0" smtClean="0"/>
              <a:t>,</a:t>
            </a:r>
            <a:endParaRPr lang="sr-Latn-RS" i="0" dirty="0"/>
          </a:p>
          <a:p>
            <a:r>
              <a:rPr lang="sr-Latn-RS" i="0" dirty="0"/>
              <a:t>-	Odrediti potrošnju vazduha (trećina za zaron, trećina za izron i trećina za </a:t>
            </a:r>
            <a:r>
              <a:rPr lang="sr-Latn-RS" i="0" dirty="0" smtClean="0"/>
              <a:t>rezervu)</a:t>
            </a:r>
            <a:r>
              <a:rPr lang="en-US" i="0" dirty="0" smtClean="0"/>
              <a:t>,</a:t>
            </a:r>
            <a:endParaRPr lang="sr-Latn-RS" i="0" dirty="0"/>
          </a:p>
          <a:p>
            <a:r>
              <a:rPr lang="sr-Latn-RS" i="0" dirty="0" smtClean="0"/>
              <a:t>-	Ulazno </a:t>
            </a:r>
            <a:r>
              <a:rPr lang="sr-Latn-RS" i="0" dirty="0"/>
              <a:t>izlazne tačke treba da omogućavaju jednostavan i siguran ulaz i izlaz iz </a:t>
            </a:r>
            <a:r>
              <a:rPr lang="sr-Latn-RS" i="0" dirty="0" smtClean="0"/>
              <a:t>vode</a:t>
            </a:r>
            <a:r>
              <a:rPr lang="en-US" i="0" dirty="0" smtClean="0"/>
              <a:t>    </a:t>
            </a:r>
            <a:r>
              <a:rPr lang="sr-Latn-RS" i="0" dirty="0" smtClean="0"/>
              <a:t>                    </a:t>
            </a:r>
            <a:r>
              <a:rPr lang="en-US" i="0" dirty="0" smtClean="0"/>
              <a:t> (o</a:t>
            </a:r>
            <a:r>
              <a:rPr lang="sr-Latn-RS" i="0" dirty="0" smtClean="0"/>
              <a:t>značiti </a:t>
            </a:r>
            <a:r>
              <a:rPr lang="sr-Latn-RS" i="0" dirty="0"/>
              <a:t>ulazno izlazne tačke na obali sa dva svetla u dve </a:t>
            </a:r>
            <a:r>
              <a:rPr lang="sr-Latn-RS" i="0" dirty="0" smtClean="0"/>
              <a:t>tačke</a:t>
            </a:r>
            <a:r>
              <a:rPr lang="en-US" i="0" dirty="0" smtClean="0"/>
              <a:t>),</a:t>
            </a:r>
            <a:endParaRPr lang="sr-Latn-RS" i="0" dirty="0"/>
          </a:p>
          <a:p>
            <a:r>
              <a:rPr lang="sr-Latn-RS" i="0" dirty="0"/>
              <a:t>-	Odrediti parove i ko je </a:t>
            </a:r>
            <a:r>
              <a:rPr lang="sr-Latn-RS" i="0" dirty="0" smtClean="0"/>
              <a:t>vođa </a:t>
            </a:r>
            <a:r>
              <a:rPr lang="sr-Latn-RS" i="0" dirty="0"/>
              <a:t>para koji ima zadatak da kontroliše dogovorenu maksimalnu dubinu, smer ronjenja, količinu raspoloživog vazduha u </a:t>
            </a:r>
            <a:r>
              <a:rPr lang="sr-Latn-RS" i="0" dirty="0" smtClean="0"/>
              <a:t>bocama</a:t>
            </a:r>
            <a:r>
              <a:rPr lang="en-US" i="0" dirty="0" smtClean="0"/>
              <a:t>,</a:t>
            </a:r>
            <a:endParaRPr lang="sr-Latn-RS" i="0" dirty="0"/>
          </a:p>
          <a:p>
            <a:r>
              <a:rPr lang="sr-Latn-RS" i="0" dirty="0"/>
              <a:t>-	Pre polaska na zaron iskontrolisati ispravnost opreme i uveriti se da u području ronjenja nema     ribarskih alata, mreža i sa njihovim lokacijama upoznati </a:t>
            </a:r>
            <a:r>
              <a:rPr lang="sr-Latn-RS" i="0" dirty="0" smtClean="0"/>
              <a:t>ronioce</a:t>
            </a:r>
            <a:r>
              <a:rPr lang="en-US" i="0" dirty="0" smtClean="0"/>
              <a:t>,</a:t>
            </a:r>
            <a:endParaRPr lang="sr-Latn-RS" i="0" dirty="0"/>
          </a:p>
          <a:p>
            <a:r>
              <a:rPr lang="sr-Latn-RS" i="0" dirty="0"/>
              <a:t>-	Nositi odgovarajuće odelo da nas zaštiti od </a:t>
            </a:r>
            <a:r>
              <a:rPr lang="sr-Latn-RS" i="0" dirty="0" smtClean="0"/>
              <a:t>podhlađivanja</a:t>
            </a:r>
            <a:r>
              <a:rPr lang="en-US" i="0" dirty="0" smtClean="0"/>
              <a:t>,</a:t>
            </a:r>
            <a:endParaRPr lang="sr-Latn-RS" i="0" dirty="0"/>
          </a:p>
          <a:p>
            <a:r>
              <a:rPr lang="sr-Latn-RS" i="0" dirty="0"/>
              <a:t>-	Ne roniti po </a:t>
            </a:r>
            <a:r>
              <a:rPr lang="sr-Latn-RS" i="0" dirty="0" smtClean="0"/>
              <a:t>nevremenu </a:t>
            </a:r>
            <a:r>
              <a:rPr lang="sr-Latn-RS" i="0" dirty="0"/>
              <a:t>niti na područjima intezivnog ribolova i </a:t>
            </a:r>
            <a:r>
              <a:rPr lang="sr-Latn-RS" i="0" dirty="0" smtClean="0"/>
              <a:t>saobraćaja</a:t>
            </a:r>
            <a:r>
              <a:rPr lang="en-US" i="0" dirty="0" smtClean="0"/>
              <a:t>,</a:t>
            </a:r>
            <a:endParaRPr lang="sr-Latn-RS" i="0" dirty="0"/>
          </a:p>
          <a:p>
            <a:r>
              <a:rPr lang="sr-Latn-RS" i="0" dirty="0"/>
              <a:t>-	Ponoviti procedure u slučaju gubljenja </a:t>
            </a:r>
            <a:r>
              <a:rPr lang="sr-Latn-RS" i="0" dirty="0" smtClean="0"/>
              <a:t>partnera</a:t>
            </a:r>
            <a:r>
              <a:rPr lang="sr-Latn-RS" i="0" dirty="0"/>
              <a:t>.</a:t>
            </a:r>
          </a:p>
          <a:p>
            <a:endParaRPr lang="sr-Latn-RS" i="0" dirty="0"/>
          </a:p>
        </p:txBody>
      </p:sp>
    </p:spTree>
    <p:extLst>
      <p:ext uri="{BB962C8B-B14F-4D97-AF65-F5344CB8AC3E}">
        <p14:creationId xmlns:p14="http://schemas.microsoft.com/office/powerpoint/2010/main" val="240263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9E8E9-AE3D-83B3-F57C-208B546C2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0" dirty="0" smtClean="0"/>
              <a:t>T16.3. RONJENJE U STRUJI</a:t>
            </a:r>
            <a:endParaRPr lang="sr-Latn-R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81F02-C4EF-AC8A-2F90-39CBBDFF1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400600"/>
          </a:xfrm>
        </p:spPr>
        <p:txBody>
          <a:bodyPr>
            <a:noAutofit/>
          </a:bodyPr>
          <a:lstStyle/>
          <a:p>
            <a:r>
              <a:rPr lang="sr-Latn-RS" i="0" dirty="0" smtClean="0"/>
              <a:t>       Vodena masa u moru nikada ne miruje, već kruži u vertikalnom i horizontalnom smeru: </a:t>
            </a:r>
          </a:p>
          <a:p>
            <a:r>
              <a:rPr lang="sr-Latn-RS" i="0" dirty="0" smtClean="0"/>
              <a:t>	- na vertikalno kretanje utiče salinitet, godišnje doba, meteorološke prilike. </a:t>
            </a:r>
          </a:p>
          <a:p>
            <a:r>
              <a:rPr lang="sr-Latn-RS" i="0" dirty="0" smtClean="0"/>
              <a:t>	- na horizontalno kretanje vode utiče vetar, gustina morske vode, okretanje oko zemljine ose, </a:t>
            </a:r>
          </a:p>
          <a:p>
            <a:r>
              <a:rPr lang="sr-Latn-RS" i="0" dirty="0" smtClean="0"/>
              <a:t>          uticaj meseca i sunca.</a:t>
            </a:r>
          </a:p>
          <a:p>
            <a:endParaRPr lang="sr-Latn-RS" i="0" dirty="0" smtClean="0"/>
          </a:p>
          <a:p>
            <a:r>
              <a:rPr lang="sr-Latn-RS" i="0" dirty="0" smtClean="0"/>
              <a:t>       Ronjenjem u struji smatra se ronjenje u vodenoj struji brzine preko 1 m/sec.</a:t>
            </a:r>
          </a:p>
          <a:p>
            <a:endParaRPr lang="sr-Latn-RS" i="0" dirty="0" smtClean="0"/>
          </a:p>
          <a:p>
            <a:r>
              <a:rPr lang="sr-Latn-RS" i="0" dirty="0" smtClean="0"/>
              <a:t>       Postoji više vrsta kretanja morske vode: </a:t>
            </a:r>
          </a:p>
          <a:p>
            <a:r>
              <a:rPr lang="sr-Latn-RS" i="0" dirty="0" smtClean="0"/>
              <a:t>	- Talasi (stvara ih vetar ili neki geološki poremećaj ispod vode, talasi bitno utiču na ronilačku aktivnost </a:t>
            </a:r>
          </a:p>
          <a:p>
            <a:r>
              <a:rPr lang="sr-Latn-RS" i="0" dirty="0" smtClean="0"/>
              <a:t>          jer ometaju boravak na plitkim dekompresionim zastancima), </a:t>
            </a:r>
          </a:p>
          <a:p>
            <a:r>
              <a:rPr lang="sr-Latn-RS" i="0" dirty="0" smtClean="0"/>
              <a:t>	- Morske struje (uzrokovane su vetrovima, neravnomernim rasporedom temperature i saliniteta vode,</a:t>
            </a:r>
          </a:p>
          <a:p>
            <a:r>
              <a:rPr lang="sr-Latn-RS" i="0" dirty="0" smtClean="0"/>
              <a:t>          promenom vazdušnog pritiska, zemljinom rotacijom koja ima veliki uticaj na pravac struja i dotokom</a:t>
            </a:r>
          </a:p>
          <a:p>
            <a:r>
              <a:rPr lang="sr-Latn-RS" i="0" dirty="0" smtClean="0"/>
              <a:t>          slatkih voda),</a:t>
            </a:r>
          </a:p>
          <a:p>
            <a:r>
              <a:rPr lang="sr-Latn-RS" i="0" dirty="0" smtClean="0"/>
              <a:t>	- Plima i oseka (predvidiva kretanja vodene mase pod uticajem gravitacionog privlačenja sunca i </a:t>
            </a:r>
          </a:p>
          <a:p>
            <a:pPr marL="0" indent="0"/>
            <a:r>
              <a:rPr lang="sr-Latn-RS" i="0" dirty="0" smtClean="0"/>
              <a:t>          meseca, prvenstveno meseca koji deluje na onoj strani Zemlje koja je bliža mesecu), najvažnije su za </a:t>
            </a:r>
          </a:p>
          <a:p>
            <a:pPr marL="0" indent="0"/>
            <a:r>
              <a:rPr lang="sr-Latn-RS" i="0" dirty="0" smtClean="0"/>
              <a:t>          </a:t>
            </a:r>
            <a:r>
              <a:rPr lang="sr-Latn-RS" i="0" dirty="0" smtClean="0"/>
              <a:t>ronioce </a:t>
            </a:r>
            <a:r>
              <a:rPr lang="sr-Latn-RS" i="0" dirty="0" smtClean="0"/>
              <a:t>i predstavljaju horizontalni tok </a:t>
            </a:r>
            <a:r>
              <a:rPr lang="sr-Latn-RS" i="0" dirty="0" smtClean="0"/>
              <a:t>vode</a:t>
            </a:r>
            <a:r>
              <a:rPr lang="en-US" i="0" dirty="0" smtClean="0"/>
              <a:t> (</a:t>
            </a:r>
            <a:r>
              <a:rPr lang="sr-Latn-RS" i="0" dirty="0" smtClean="0"/>
              <a:t>kad </a:t>
            </a:r>
            <a:r>
              <a:rPr lang="sr-Latn-RS" i="0" dirty="0" smtClean="0"/>
              <a:t>je usmeren ka obali  - </a:t>
            </a:r>
            <a:r>
              <a:rPr lang="sr-Latn-RS" i="0" dirty="0" smtClean="0"/>
              <a:t>plima,</a:t>
            </a:r>
            <a:r>
              <a:rPr lang="en-US" i="0" dirty="0" smtClean="0"/>
              <a:t> </a:t>
            </a:r>
            <a:r>
              <a:rPr lang="sr-Latn-RS" i="0" dirty="0" smtClean="0"/>
              <a:t>kada </a:t>
            </a:r>
            <a:r>
              <a:rPr lang="sr-Latn-RS" i="0" dirty="0" smtClean="0"/>
              <a:t>je usmeren </a:t>
            </a:r>
            <a:r>
              <a:rPr lang="sr-Latn-RS" i="0" dirty="0" smtClean="0"/>
              <a:t>ka</a:t>
            </a:r>
            <a:endParaRPr lang="en-US" i="0" dirty="0" smtClean="0"/>
          </a:p>
          <a:p>
            <a:pPr marL="0" indent="0"/>
            <a:r>
              <a:rPr lang="en-US" i="0" dirty="0"/>
              <a:t>          </a:t>
            </a:r>
            <a:r>
              <a:rPr lang="en-US" i="0" dirty="0" err="1"/>
              <a:t>pučini</a:t>
            </a:r>
            <a:r>
              <a:rPr lang="en-US" i="0" dirty="0"/>
              <a:t>  - </a:t>
            </a:r>
            <a:r>
              <a:rPr lang="en-US" i="0" dirty="0" err="1" smtClean="0"/>
              <a:t>oseka</a:t>
            </a:r>
            <a:r>
              <a:rPr lang="en-US" i="0" dirty="0" smtClean="0"/>
              <a:t>).</a:t>
            </a:r>
            <a:endParaRPr lang="en-US" i="0" dirty="0"/>
          </a:p>
          <a:p>
            <a:pPr marL="0" indent="0"/>
            <a:endParaRPr lang="sr-Latn-RS" i="0" dirty="0"/>
          </a:p>
        </p:txBody>
      </p:sp>
    </p:spTree>
    <p:extLst>
      <p:ext uri="{BB962C8B-B14F-4D97-AF65-F5344CB8AC3E}">
        <p14:creationId xmlns:p14="http://schemas.microsoft.com/office/powerpoint/2010/main" val="323939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6A30E-67FD-15B4-5E8C-D1413D0E8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T16.3. </a:t>
            </a:r>
            <a:r>
              <a:rPr lang="sr-Latn-RS" b="0" dirty="0" smtClean="0"/>
              <a:t>RONJENJE </a:t>
            </a:r>
            <a:r>
              <a:rPr lang="sr-Latn-RS" b="0" dirty="0"/>
              <a:t>U STRUJI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05113-1F05-4BD8-4C8D-5C6E9F578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76867"/>
            <a:ext cx="8640960" cy="549249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i="0" dirty="0" smtClean="0"/>
              <a:t>- </a:t>
            </a:r>
            <a:r>
              <a:rPr lang="sr-Latn-RS" i="0" dirty="0" smtClean="0"/>
              <a:t>Na </a:t>
            </a:r>
            <a:r>
              <a:rPr lang="sr-Latn-RS" i="0" dirty="0"/>
              <a:t>mestima gde se susreću plimne struje sa obalnim strujama javlja se </a:t>
            </a:r>
            <a:r>
              <a:rPr lang="sr-Latn-RS" i="0" u="sng" dirty="0"/>
              <a:t>uzburkano more</a:t>
            </a:r>
            <a:r>
              <a:rPr lang="sr-Latn-RS" i="0" dirty="0" smtClean="0"/>
              <a:t>.</a:t>
            </a:r>
            <a:endParaRPr lang="en-US" i="0" dirty="0" smtClean="0"/>
          </a:p>
          <a:p>
            <a:pPr>
              <a:lnSpc>
                <a:spcPct val="110000"/>
              </a:lnSpc>
            </a:pPr>
            <a:endParaRPr lang="sr-Latn-RS" i="0" dirty="0"/>
          </a:p>
          <a:p>
            <a:pPr>
              <a:lnSpc>
                <a:spcPct val="110000"/>
              </a:lnSpc>
            </a:pPr>
            <a:r>
              <a:rPr lang="en-US" i="0" dirty="0" smtClean="0"/>
              <a:t>- </a:t>
            </a:r>
            <a:r>
              <a:rPr lang="sr-Latn-RS" i="0" u="sng" dirty="0" smtClean="0"/>
              <a:t>Obalne </a:t>
            </a:r>
            <a:r>
              <a:rPr lang="sr-Latn-RS" i="0" u="sng" dirty="0"/>
              <a:t>struje</a:t>
            </a:r>
            <a:r>
              <a:rPr lang="sr-Latn-RS" i="0" dirty="0"/>
              <a:t> mogu da se kreću duž obale ili da se kreću kao povratne struje ka moru. </a:t>
            </a:r>
          </a:p>
          <a:p>
            <a:pPr>
              <a:lnSpc>
                <a:spcPct val="110000"/>
              </a:lnSpc>
            </a:pPr>
            <a:endParaRPr lang="sr-Latn-RS" i="0" dirty="0"/>
          </a:p>
          <a:p>
            <a:pPr>
              <a:lnSpc>
                <a:spcPct val="110000"/>
              </a:lnSpc>
            </a:pPr>
            <a:r>
              <a:rPr lang="en-US" i="0" dirty="0" smtClean="0"/>
              <a:t>- </a:t>
            </a:r>
            <a:r>
              <a:rPr lang="sr-Latn-RS" i="0" u="sng" dirty="0" smtClean="0"/>
              <a:t>Uzdužne </a:t>
            </a:r>
            <a:r>
              <a:rPr lang="sr-Latn-RS" i="0" u="sng" dirty="0"/>
              <a:t>struje</a:t>
            </a:r>
            <a:r>
              <a:rPr lang="sr-Latn-RS" i="0" dirty="0"/>
              <a:t> stvaraju talasi koji pod uglom udaraju obalu koji od nadolazećih talasa ne mogu </a:t>
            </a:r>
          </a:p>
          <a:p>
            <a:pPr>
              <a:lnSpc>
                <a:spcPct val="110000"/>
              </a:lnSpc>
            </a:pPr>
            <a:r>
              <a:rPr lang="en-US" i="0" dirty="0" smtClean="0"/>
              <a:t>  </a:t>
            </a:r>
            <a:r>
              <a:rPr lang="sr-Latn-RS" i="0" dirty="0" smtClean="0"/>
              <a:t>da </a:t>
            </a:r>
            <a:r>
              <a:rPr lang="sr-Latn-RS" i="0" dirty="0"/>
              <a:t>se vrate prema moru tako da nastaje spora struja koja se kreće paralelno sa obalom.</a:t>
            </a:r>
          </a:p>
          <a:p>
            <a:pPr>
              <a:lnSpc>
                <a:spcPct val="110000"/>
              </a:lnSpc>
            </a:pPr>
            <a:endParaRPr lang="sr-Latn-RS" i="0" dirty="0"/>
          </a:p>
          <a:p>
            <a:pPr>
              <a:lnSpc>
                <a:spcPct val="110000"/>
              </a:lnSpc>
            </a:pPr>
            <a:r>
              <a:rPr lang="en-US" i="0" dirty="0" smtClean="0"/>
              <a:t>- </a:t>
            </a:r>
            <a:r>
              <a:rPr lang="sr-Latn-RS" i="0" u="sng" dirty="0" smtClean="0"/>
              <a:t>Povratne </a:t>
            </a:r>
            <a:r>
              <a:rPr lang="sr-Latn-RS" i="0" u="sng" dirty="0"/>
              <a:t>struje</a:t>
            </a:r>
            <a:r>
              <a:rPr lang="sr-Latn-RS" i="0" dirty="0"/>
              <a:t> - svaki put kada talasi stignu do obale, voda se povlači prema moru i stvara povratnu</a:t>
            </a:r>
          </a:p>
          <a:p>
            <a:pPr>
              <a:lnSpc>
                <a:spcPct val="110000"/>
              </a:lnSpc>
            </a:pPr>
            <a:r>
              <a:rPr lang="en-US" i="0" dirty="0" smtClean="0"/>
              <a:t>  </a:t>
            </a:r>
            <a:r>
              <a:rPr lang="sr-Latn-RS" i="0" dirty="0" smtClean="0"/>
              <a:t>struju</a:t>
            </a:r>
            <a:r>
              <a:rPr lang="sr-Latn-RS" i="0" dirty="0"/>
              <a:t>. Zavisno od snage i učestalosti talasa, ugla pod kojim udaraju na obalu, oblika linije obale,</a:t>
            </a:r>
          </a:p>
          <a:p>
            <a:pPr>
              <a:lnSpc>
                <a:spcPct val="110000"/>
              </a:lnSpc>
            </a:pPr>
            <a:r>
              <a:rPr lang="en-US" i="0" dirty="0" smtClean="0"/>
              <a:t>  </a:t>
            </a:r>
            <a:r>
              <a:rPr lang="sr-Latn-RS" i="0" dirty="0" smtClean="0"/>
              <a:t>nastaju </a:t>
            </a:r>
            <a:r>
              <a:rPr lang="sr-Latn-RS" i="0" dirty="0"/>
              <a:t>povratne struje različitih smerova i snage.   </a:t>
            </a:r>
          </a:p>
          <a:p>
            <a:pPr>
              <a:lnSpc>
                <a:spcPct val="110000"/>
              </a:lnSpc>
            </a:pPr>
            <a:endParaRPr lang="sr-Latn-RS" i="0" dirty="0"/>
          </a:p>
          <a:p>
            <a:pPr>
              <a:lnSpc>
                <a:spcPct val="110000"/>
              </a:lnSpc>
            </a:pPr>
            <a:r>
              <a:rPr lang="en-US" i="0" dirty="0" smtClean="0"/>
              <a:t>- </a:t>
            </a:r>
            <a:r>
              <a:rPr lang="sr-Latn-RS" i="0" u="sng" dirty="0" smtClean="0"/>
              <a:t>Ronjenje </a:t>
            </a:r>
            <a:r>
              <a:rPr lang="sr-Latn-RS" i="0" u="sng" dirty="0"/>
              <a:t>u rečnom toku</a:t>
            </a:r>
            <a:r>
              <a:rPr lang="sr-Latn-RS" i="0" dirty="0"/>
              <a:t> predstavlja ronjenje u otežanim uslovima i može biti zahtevno a i opasno jer </a:t>
            </a:r>
          </a:p>
          <a:p>
            <a:pPr>
              <a:lnSpc>
                <a:spcPct val="110000"/>
              </a:lnSpc>
            </a:pPr>
            <a:r>
              <a:rPr lang="en-US" i="0" dirty="0" smtClean="0"/>
              <a:t>  </a:t>
            </a:r>
            <a:r>
              <a:rPr lang="sr-Latn-RS" i="0" dirty="0" smtClean="0"/>
              <a:t>rečni </a:t>
            </a:r>
            <a:r>
              <a:rPr lang="sr-Latn-RS" i="0" dirty="0"/>
              <a:t>tokovi mogu imati jake struje, hladnu vodu i brojne raznovrsne prepreke pod vodom </a:t>
            </a:r>
          </a:p>
          <a:p>
            <a:pPr>
              <a:lnSpc>
                <a:spcPct val="110000"/>
              </a:lnSpc>
            </a:pPr>
            <a:r>
              <a:rPr lang="en-US" i="0" dirty="0" smtClean="0"/>
              <a:t>  </a:t>
            </a:r>
            <a:r>
              <a:rPr lang="sr-Latn-RS" i="0" dirty="0" smtClean="0"/>
              <a:t>(</a:t>
            </a:r>
            <a:r>
              <a:rPr lang="sr-Latn-RS" i="0" dirty="0"/>
              <a:t>potopljeno drveće, stene, potopljeni </a:t>
            </a:r>
            <a:r>
              <a:rPr lang="en-US" i="0" dirty="0"/>
              <a:t>o</a:t>
            </a:r>
            <a:r>
              <a:rPr lang="sr-Latn-RS" i="0" dirty="0" smtClean="0"/>
              <a:t>tpadni materijali </a:t>
            </a:r>
            <a:r>
              <a:rPr lang="sr-Latn-RS" i="0" dirty="0"/>
              <a:t>i drugo).</a:t>
            </a:r>
          </a:p>
          <a:p>
            <a:pPr>
              <a:lnSpc>
                <a:spcPct val="110000"/>
              </a:lnSpc>
            </a:pPr>
            <a:endParaRPr lang="sr-Latn-RS" i="0" dirty="0"/>
          </a:p>
          <a:p>
            <a:pPr>
              <a:lnSpc>
                <a:spcPct val="110000"/>
              </a:lnSpc>
            </a:pPr>
            <a:r>
              <a:rPr lang="en-US" i="0" dirty="0" smtClean="0"/>
              <a:t>-  </a:t>
            </a:r>
            <a:r>
              <a:rPr lang="sr-Latn-RS" i="0" u="sng" dirty="0" smtClean="0"/>
              <a:t>Pre </a:t>
            </a:r>
            <a:r>
              <a:rPr lang="sr-Latn-RS" i="0" u="sng" dirty="0"/>
              <a:t>ronjenja treba održati brifing</a:t>
            </a:r>
            <a:r>
              <a:rPr lang="sr-Latn-RS" i="0" dirty="0"/>
              <a:t> na kome ronioce treba upoznati sa tim što ih očekuje pod vodom,    </a:t>
            </a:r>
          </a:p>
          <a:p>
            <a:pPr>
              <a:lnSpc>
                <a:spcPct val="110000"/>
              </a:lnSpc>
            </a:pPr>
            <a:r>
              <a:rPr lang="en-US" i="0" dirty="0" smtClean="0"/>
              <a:t>   </a:t>
            </a:r>
            <a:r>
              <a:rPr lang="sr-Latn-RS" i="0" dirty="0" smtClean="0"/>
              <a:t>upoznati </a:t>
            </a:r>
            <a:r>
              <a:rPr lang="sr-Latn-RS" i="0" dirty="0"/>
              <a:t>ih sa planom ronjenja, dubinom, vremenu zadržavanja pod vodom, mestu ulaska i izlaska iz</a:t>
            </a:r>
          </a:p>
          <a:p>
            <a:pPr>
              <a:lnSpc>
                <a:spcPct val="110000"/>
              </a:lnSpc>
            </a:pPr>
            <a:r>
              <a:rPr lang="en-US" i="0" dirty="0" smtClean="0"/>
              <a:t>   </a:t>
            </a:r>
            <a:r>
              <a:rPr lang="pl-PL" i="0" dirty="0" smtClean="0"/>
              <a:t>vode </a:t>
            </a:r>
            <a:r>
              <a:rPr lang="pl-PL" i="0" dirty="0"/>
              <a:t>i procedurom u hitnim slučajevima.</a:t>
            </a:r>
          </a:p>
          <a:p>
            <a:pPr>
              <a:lnSpc>
                <a:spcPct val="110000"/>
              </a:lnSpc>
            </a:pPr>
            <a:endParaRPr lang="sr-Latn-RS" i="0" dirty="0"/>
          </a:p>
        </p:txBody>
      </p:sp>
    </p:spTree>
    <p:extLst>
      <p:ext uri="{BB962C8B-B14F-4D97-AF65-F5344CB8AC3E}">
        <p14:creationId xmlns:p14="http://schemas.microsoft.com/office/powerpoint/2010/main" val="177716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18877-97E7-9B76-042A-F78B9AAC8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0" dirty="0" smtClean="0"/>
              <a:t>T16.3. RONJENJE U STRUJI</a:t>
            </a:r>
            <a:endParaRPr lang="sr-Latn-R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A9FDC-12C4-07BF-A26C-1B2D31BB4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i="0" dirty="0" smtClean="0"/>
          </a:p>
          <a:p>
            <a:r>
              <a:rPr lang="sr-Latn-RS" i="0" dirty="0" smtClean="0"/>
              <a:t> 	</a:t>
            </a:r>
          </a:p>
          <a:p>
            <a:r>
              <a:rPr lang="sr-Latn-RS" i="0" dirty="0" smtClean="0"/>
              <a:t>       Oprema koja pomaže kontroli ronjenja u struji i rečnom toku i održavanju grupe pri kretanju             pod vodom :</a:t>
            </a:r>
          </a:p>
          <a:p>
            <a:endParaRPr lang="sr-Latn-RS" i="0" dirty="0" smtClean="0"/>
          </a:p>
          <a:p>
            <a:r>
              <a:rPr lang="sr-Latn-RS" i="0" dirty="0" smtClean="0"/>
              <a:t>	-  Plutajuće oznake za obeležavanje grupe pod vodom,</a:t>
            </a:r>
          </a:p>
          <a:p>
            <a:r>
              <a:rPr lang="sr-Latn-RS" i="0" dirty="0" smtClean="0"/>
              <a:t>	-  Konopac položen u vodenoj struji pričvršćen za brod ili obalu,</a:t>
            </a:r>
          </a:p>
          <a:p>
            <a:r>
              <a:rPr lang="sr-Latn-RS" i="0" dirty="0" smtClean="0"/>
              <a:t>	-  Silazno uzlazni konopac (primenjuje se kod ronjenja sa broda za zaranjanje i izranjanje u grupi),</a:t>
            </a:r>
          </a:p>
          <a:p>
            <a:r>
              <a:rPr lang="sr-Latn-RS" i="0" dirty="0" smtClean="0"/>
              <a:t>	-  Šipka za sigurnosni zastanak (da održi na okupu ronioce na sigurnosnom zastanku).</a:t>
            </a:r>
          </a:p>
          <a:p>
            <a:endParaRPr lang="sr-Latn-RS" i="0" dirty="0"/>
          </a:p>
        </p:txBody>
      </p:sp>
    </p:spTree>
    <p:extLst>
      <p:ext uri="{BB962C8B-B14F-4D97-AF65-F5344CB8AC3E}">
        <p14:creationId xmlns:p14="http://schemas.microsoft.com/office/powerpoint/2010/main" val="105074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회색조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사용자 지정 1">
      <a:majorFont>
        <a:latin typeface="Calibri"/>
        <a:ea typeface="맑은 고딕"/>
        <a:cs typeface=""/>
      </a:majorFont>
      <a:minorFont>
        <a:latin typeface="Calibri Ligh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12911</TotalTime>
  <Words>1365</Words>
  <Application>Microsoft Office PowerPoint</Application>
  <PresentationFormat>On-screen Show (4:3)</PresentationFormat>
  <Paragraphs>263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Calibri</vt:lpstr>
      <vt:lpstr>Calibri Light</vt:lpstr>
      <vt:lpstr>Times New Roman</vt:lpstr>
      <vt:lpstr>굴림체</vt:lpstr>
      <vt:lpstr>굴림</vt:lpstr>
      <vt:lpstr>Malgun Gothic</vt:lpstr>
      <vt:lpstr>Arial</vt:lpstr>
      <vt:lpstr>Office 테마</vt:lpstr>
      <vt:lpstr>RONJENJE U OTEŽANIM</vt:lpstr>
      <vt:lpstr>ORGANIZACIJA RONJENJA U OTEŽANIM USLOVIMA</vt:lpstr>
      <vt:lpstr>ORGANIZACIJA RONJENJA U OTEŽANIM USLOVIMA</vt:lpstr>
      <vt:lpstr>T16.1.  SUKCESIVNA RONJENJA</vt:lpstr>
      <vt:lpstr>T16.2. NOĆNA RONJENJA I RONJENJA U USLOVIMA                         LOŠE VIDLJIVOSTI </vt:lpstr>
      <vt:lpstr>T16.2. NOĆNA RONJENJA I RONJENJA U USLOVIMA                         LOŠE VIDLJIVOSTI</vt:lpstr>
      <vt:lpstr>T16.3. RONJENJE U STRUJI</vt:lpstr>
      <vt:lpstr>T16.3. RONJENJE U STRUJI</vt:lpstr>
      <vt:lpstr>T16.3. RONJENJE U STRUJI</vt:lpstr>
      <vt:lpstr>T16.4. RONJENJE U ZATVORENOM PROSTORU</vt:lpstr>
      <vt:lpstr>T16.4.1. RONJENJE U ZATVORENOM PROSTORU</vt:lpstr>
      <vt:lpstr>T16.4.2. RONJENJE U ZIMSKIM USLOVIMA</vt:lpstr>
      <vt:lpstr>T16.4.2. RONJENJE U ZIMSKIM USLOVIMA</vt:lpstr>
      <vt:lpstr>T16.4.2. RONJENJE U ZIMSKIM USLOVIMA</vt:lpstr>
      <vt:lpstr>T16.4.2. RONJENJE U ZIMSKIM USLOVIMA</vt:lpstr>
      <vt:lpstr>T16.5.  RONJENJA U LOŠIM HIDROMETEOROLOŠKIM                 USLOVIMA</vt:lpstr>
      <vt:lpstr>HVALA NA PAŽNJI</vt:lpstr>
    </vt:vector>
  </TitlesOfParts>
  <Manager>Slide Members</Manager>
  <Company>YESFORM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Members</dc:title>
  <dc:subject>Powerpoint Templates , Diagram, Chart, Google slides, Keynote</dc:subject>
  <dc:creator>Slide Members by HS.SEO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Lenovo</cp:lastModifiedBy>
  <cp:revision>106</cp:revision>
  <cp:lastPrinted>2024-12-02T18:15:08Z</cp:lastPrinted>
  <dcterms:created xsi:type="dcterms:W3CDTF">2010-02-01T08:03:16Z</dcterms:created>
  <dcterms:modified xsi:type="dcterms:W3CDTF">2025-03-07T21:29:32Z</dcterms:modified>
  <cp:category>www.slidemembers.com</cp:category>
</cp:coreProperties>
</file>